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9" r:id="rId2"/>
    <p:sldId id="589" r:id="rId3"/>
    <p:sldId id="333" r:id="rId4"/>
    <p:sldId id="266" r:id="rId5"/>
    <p:sldId id="590" r:id="rId6"/>
    <p:sldId id="319" r:id="rId7"/>
    <p:sldId id="591" r:id="rId8"/>
    <p:sldId id="592" r:id="rId9"/>
    <p:sldId id="594" r:id="rId10"/>
    <p:sldId id="331" r:id="rId11"/>
    <p:sldId id="561" r:id="rId12"/>
    <p:sldId id="588" r:id="rId13"/>
    <p:sldId id="583" r:id="rId14"/>
    <p:sldId id="578" r:id="rId15"/>
    <p:sldId id="261" r:id="rId16"/>
    <p:sldId id="326" r:id="rId17"/>
    <p:sldId id="595" r:id="rId18"/>
    <p:sldId id="596" r:id="rId19"/>
    <p:sldId id="336" r:id="rId20"/>
    <p:sldId id="337" r:id="rId21"/>
    <p:sldId id="597" r:id="rId22"/>
    <p:sldId id="338" r:id="rId23"/>
    <p:sldId id="339" r:id="rId24"/>
    <p:sldId id="585" r:id="rId25"/>
    <p:sldId id="598"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8F"/>
    <a:srgbClr val="F7A81B"/>
    <a:srgbClr val="00B4E6"/>
    <a:srgbClr val="D9185C"/>
    <a:srgbClr val="FFFFFF"/>
    <a:srgbClr val="48595D"/>
    <a:srgbClr val="06B4E6"/>
    <a:srgbClr val="DA1A5A"/>
    <a:srgbClr val="00B4E7"/>
    <a:srgbClr val="164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autoAdjust="0"/>
    <p:restoredTop sz="40776" autoAdjust="0"/>
  </p:normalViewPr>
  <p:slideViewPr>
    <p:cSldViewPr snapToGrid="0" showGuides="1">
      <p:cViewPr varScale="1">
        <p:scale>
          <a:sx n="46" d="100"/>
          <a:sy n="46" d="100"/>
        </p:scale>
        <p:origin x="2904" y="3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26D2B-047B-4B41-99D2-59AE5350A30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822E5A3-61BA-4FA5-825C-D650D1234AC0}">
      <dgm:prSet phldrT="[Text]"/>
      <dgm:spPr/>
      <dgm:t>
        <a:bodyPr/>
        <a:lstStyle/>
        <a:p>
          <a:r>
            <a:rPr lang="en-US" dirty="0"/>
            <a:t>FORMAT</a:t>
          </a:r>
        </a:p>
      </dgm:t>
    </dgm:pt>
    <dgm:pt modelId="{104AC3CF-EE9C-48A6-842F-215665659738}" type="parTrans" cxnId="{DFC2A0CA-7052-479E-9DB7-31112B4800F6}">
      <dgm:prSet/>
      <dgm:spPr/>
      <dgm:t>
        <a:bodyPr/>
        <a:lstStyle/>
        <a:p>
          <a:endParaRPr lang="en-US"/>
        </a:p>
      </dgm:t>
    </dgm:pt>
    <dgm:pt modelId="{F558A459-1F46-4136-830C-86D9FB76A19E}" type="sibTrans" cxnId="{DFC2A0CA-7052-479E-9DB7-31112B4800F6}">
      <dgm:prSet/>
      <dgm:spPr/>
      <dgm:t>
        <a:bodyPr/>
        <a:lstStyle/>
        <a:p>
          <a:endParaRPr lang="en-US"/>
        </a:p>
      </dgm:t>
    </dgm:pt>
    <dgm:pt modelId="{42D0FAE9-8F1C-465F-8636-972D7C2EBDAD}">
      <dgm:prSet phldrT="[Text]"/>
      <dgm:spPr>
        <a:solidFill>
          <a:srgbClr val="D91B5C"/>
        </a:solidFill>
      </dgm:spPr>
      <dgm:t>
        <a:bodyPr/>
        <a:lstStyle/>
        <a:p>
          <a:r>
            <a:rPr lang="en-US" dirty="0"/>
            <a:t>CLUB MODELS</a:t>
          </a:r>
        </a:p>
      </dgm:t>
    </dgm:pt>
    <dgm:pt modelId="{45CBE190-2169-459E-B73D-CD7588313DFB}" type="parTrans" cxnId="{AAD3BB74-6B31-4A01-A47A-00A0FBBB7397}">
      <dgm:prSet/>
      <dgm:spPr/>
      <dgm:t>
        <a:bodyPr/>
        <a:lstStyle/>
        <a:p>
          <a:endParaRPr lang="en-US"/>
        </a:p>
      </dgm:t>
    </dgm:pt>
    <dgm:pt modelId="{4759FB00-8EE4-4D43-894F-52072E43B191}" type="sibTrans" cxnId="{AAD3BB74-6B31-4A01-A47A-00A0FBBB7397}">
      <dgm:prSet/>
      <dgm:spPr/>
      <dgm:t>
        <a:bodyPr/>
        <a:lstStyle/>
        <a:p>
          <a:endParaRPr lang="en-US"/>
        </a:p>
      </dgm:t>
    </dgm:pt>
    <dgm:pt modelId="{E3954B7F-56DD-4001-A803-CE08E94B97D9}">
      <dgm:prSet phldrT="[Text]"/>
      <dgm:spPr>
        <a:solidFill>
          <a:srgbClr val="009999"/>
        </a:solidFill>
      </dgm:spPr>
      <dgm:t>
        <a:bodyPr/>
        <a:lstStyle/>
        <a:p>
          <a:r>
            <a:rPr lang="en-US" dirty="0"/>
            <a:t>ATTENDANCE</a:t>
          </a:r>
        </a:p>
      </dgm:t>
    </dgm:pt>
    <dgm:pt modelId="{3819FEB4-138E-48DA-87EE-E17E6C360636}" type="parTrans" cxnId="{DE337639-7B4C-46EB-9D82-DBA7B08DB8A4}">
      <dgm:prSet/>
      <dgm:spPr/>
      <dgm:t>
        <a:bodyPr/>
        <a:lstStyle/>
        <a:p>
          <a:endParaRPr lang="en-US"/>
        </a:p>
      </dgm:t>
    </dgm:pt>
    <dgm:pt modelId="{39F2D45F-CA4F-4542-9359-C0D375855739}" type="sibTrans" cxnId="{DE337639-7B4C-46EB-9D82-DBA7B08DB8A4}">
      <dgm:prSet/>
      <dgm:spPr/>
      <dgm:t>
        <a:bodyPr/>
        <a:lstStyle/>
        <a:p>
          <a:endParaRPr lang="en-US"/>
        </a:p>
      </dgm:t>
    </dgm:pt>
    <dgm:pt modelId="{F8609709-17DC-4B39-95EC-9EA2CD996DBC}">
      <dgm:prSet phldrT="[Text]"/>
      <dgm:spPr/>
      <dgm:t>
        <a:bodyPr/>
        <a:lstStyle/>
        <a:p>
          <a:r>
            <a:rPr lang="en-US" dirty="0"/>
            <a:t>FREQUENCY</a:t>
          </a:r>
        </a:p>
      </dgm:t>
    </dgm:pt>
    <dgm:pt modelId="{389044C7-2330-437D-910C-76DE3D90B610}" type="parTrans" cxnId="{F23BFCE1-351B-486D-9A77-768A9E191FF2}">
      <dgm:prSet/>
      <dgm:spPr/>
      <dgm:t>
        <a:bodyPr/>
        <a:lstStyle/>
        <a:p>
          <a:endParaRPr lang="en-US"/>
        </a:p>
      </dgm:t>
    </dgm:pt>
    <dgm:pt modelId="{C473C5FD-1279-4C67-82EA-2547AB0FAF6D}" type="sibTrans" cxnId="{F23BFCE1-351B-486D-9A77-768A9E191FF2}">
      <dgm:prSet/>
      <dgm:spPr/>
      <dgm:t>
        <a:bodyPr/>
        <a:lstStyle/>
        <a:p>
          <a:endParaRPr lang="en-US"/>
        </a:p>
      </dgm:t>
    </dgm:pt>
    <dgm:pt modelId="{92671260-7B3D-411E-8770-5C3973C1A330}">
      <dgm:prSet phldrT="[Text]"/>
      <dgm:spPr/>
      <dgm:t>
        <a:bodyPr/>
        <a:lstStyle/>
        <a:p>
          <a:r>
            <a:rPr lang="en-US" dirty="0"/>
            <a:t>MEMBERSHIP TYPES</a:t>
          </a:r>
        </a:p>
      </dgm:t>
    </dgm:pt>
    <dgm:pt modelId="{BB4DABB7-89BB-40C4-8480-FD16F13763B4}" type="parTrans" cxnId="{A1B7DEB8-CAC8-4A42-BD1A-40DA83A3334F}">
      <dgm:prSet/>
      <dgm:spPr/>
      <dgm:t>
        <a:bodyPr/>
        <a:lstStyle/>
        <a:p>
          <a:endParaRPr lang="en-US"/>
        </a:p>
      </dgm:t>
    </dgm:pt>
    <dgm:pt modelId="{B34802B3-5C0D-42A6-A8FF-C0C70C962A1D}" type="sibTrans" cxnId="{A1B7DEB8-CAC8-4A42-BD1A-40DA83A3334F}">
      <dgm:prSet/>
      <dgm:spPr/>
      <dgm:t>
        <a:bodyPr/>
        <a:lstStyle/>
        <a:p>
          <a:endParaRPr lang="en-US"/>
        </a:p>
      </dgm:t>
    </dgm:pt>
    <dgm:pt modelId="{755BDC2C-67AD-4E6D-BE76-CC81A155B01E}" type="pres">
      <dgm:prSet presAssocID="{89926D2B-047B-4B41-99D2-59AE5350A309}" presName="linear" presStyleCnt="0">
        <dgm:presLayoutVars>
          <dgm:dir/>
          <dgm:animLvl val="lvl"/>
          <dgm:resizeHandles val="exact"/>
        </dgm:presLayoutVars>
      </dgm:prSet>
      <dgm:spPr/>
    </dgm:pt>
    <dgm:pt modelId="{8844D11E-BB80-4386-83CD-2C910E6B10F3}" type="pres">
      <dgm:prSet presAssocID="{8822E5A3-61BA-4FA5-825C-D650D1234AC0}" presName="parentLin" presStyleCnt="0"/>
      <dgm:spPr/>
    </dgm:pt>
    <dgm:pt modelId="{36C19C41-96AF-4F34-AC3F-6D78FD02EE4E}" type="pres">
      <dgm:prSet presAssocID="{8822E5A3-61BA-4FA5-825C-D650D1234AC0}" presName="parentLeftMargin" presStyleLbl="node1" presStyleIdx="0" presStyleCnt="5"/>
      <dgm:spPr/>
    </dgm:pt>
    <dgm:pt modelId="{B0FF32BB-57FC-44D1-B428-BDFF9992A03F}" type="pres">
      <dgm:prSet presAssocID="{8822E5A3-61BA-4FA5-825C-D650D1234AC0}" presName="parentText" presStyleLbl="node1" presStyleIdx="0" presStyleCnt="5">
        <dgm:presLayoutVars>
          <dgm:chMax val="0"/>
          <dgm:bulletEnabled val="1"/>
        </dgm:presLayoutVars>
      </dgm:prSet>
      <dgm:spPr/>
    </dgm:pt>
    <dgm:pt modelId="{957BD872-32A8-4288-9601-E64542F45C70}" type="pres">
      <dgm:prSet presAssocID="{8822E5A3-61BA-4FA5-825C-D650D1234AC0}" presName="negativeSpace" presStyleCnt="0"/>
      <dgm:spPr/>
    </dgm:pt>
    <dgm:pt modelId="{A95C4F26-E626-4C62-9566-3637DD454459}" type="pres">
      <dgm:prSet presAssocID="{8822E5A3-61BA-4FA5-825C-D650D1234AC0}" presName="childText" presStyleLbl="conFgAcc1" presStyleIdx="0" presStyleCnt="5">
        <dgm:presLayoutVars>
          <dgm:bulletEnabled val="1"/>
        </dgm:presLayoutVars>
      </dgm:prSet>
      <dgm:spPr/>
    </dgm:pt>
    <dgm:pt modelId="{8EB00490-6652-4300-B607-D837F91C92A3}" type="pres">
      <dgm:prSet presAssocID="{F558A459-1F46-4136-830C-86D9FB76A19E}" presName="spaceBetweenRectangles" presStyleCnt="0"/>
      <dgm:spPr/>
    </dgm:pt>
    <dgm:pt modelId="{5BB67D88-47FC-42A4-AD46-17A19B57C8B5}" type="pres">
      <dgm:prSet presAssocID="{F8609709-17DC-4B39-95EC-9EA2CD996DBC}" presName="parentLin" presStyleCnt="0"/>
      <dgm:spPr/>
    </dgm:pt>
    <dgm:pt modelId="{624F2394-71C8-4114-9E81-26DF5F0D68B4}" type="pres">
      <dgm:prSet presAssocID="{F8609709-17DC-4B39-95EC-9EA2CD996DBC}" presName="parentLeftMargin" presStyleLbl="node1" presStyleIdx="0" presStyleCnt="5"/>
      <dgm:spPr/>
    </dgm:pt>
    <dgm:pt modelId="{35F06576-877A-48A6-BE17-FE415EAA80EB}" type="pres">
      <dgm:prSet presAssocID="{F8609709-17DC-4B39-95EC-9EA2CD996DBC}" presName="parentText" presStyleLbl="node1" presStyleIdx="1" presStyleCnt="5">
        <dgm:presLayoutVars>
          <dgm:chMax val="0"/>
          <dgm:bulletEnabled val="1"/>
        </dgm:presLayoutVars>
      </dgm:prSet>
      <dgm:spPr/>
    </dgm:pt>
    <dgm:pt modelId="{15718374-E81C-4F40-AFB4-40CED29D67AA}" type="pres">
      <dgm:prSet presAssocID="{F8609709-17DC-4B39-95EC-9EA2CD996DBC}" presName="negativeSpace" presStyleCnt="0"/>
      <dgm:spPr/>
    </dgm:pt>
    <dgm:pt modelId="{FE055B83-6FD1-4A5B-837D-535C831466A6}" type="pres">
      <dgm:prSet presAssocID="{F8609709-17DC-4B39-95EC-9EA2CD996DBC}" presName="childText" presStyleLbl="conFgAcc1" presStyleIdx="1" presStyleCnt="5" custLinFactNeighborX="212">
        <dgm:presLayoutVars>
          <dgm:bulletEnabled val="1"/>
        </dgm:presLayoutVars>
      </dgm:prSet>
      <dgm:spPr/>
    </dgm:pt>
    <dgm:pt modelId="{1FFFAEC0-45BB-4467-A587-37CACE246A1C}" type="pres">
      <dgm:prSet presAssocID="{C473C5FD-1279-4C67-82EA-2547AB0FAF6D}" presName="spaceBetweenRectangles" presStyleCnt="0"/>
      <dgm:spPr/>
    </dgm:pt>
    <dgm:pt modelId="{E44857A3-C21F-4A10-BB2E-B29E63A5A8D4}" type="pres">
      <dgm:prSet presAssocID="{92671260-7B3D-411E-8770-5C3973C1A330}" presName="parentLin" presStyleCnt="0"/>
      <dgm:spPr/>
    </dgm:pt>
    <dgm:pt modelId="{6873E499-42F3-460E-821D-E1CBC1BAD586}" type="pres">
      <dgm:prSet presAssocID="{92671260-7B3D-411E-8770-5C3973C1A330}" presName="parentLeftMargin" presStyleLbl="node1" presStyleIdx="1" presStyleCnt="5"/>
      <dgm:spPr/>
    </dgm:pt>
    <dgm:pt modelId="{C1D49902-7C75-43FE-97D4-9E8AFA265828}" type="pres">
      <dgm:prSet presAssocID="{92671260-7B3D-411E-8770-5C3973C1A330}" presName="parentText" presStyleLbl="node1" presStyleIdx="2" presStyleCnt="5">
        <dgm:presLayoutVars>
          <dgm:chMax val="0"/>
          <dgm:bulletEnabled val="1"/>
        </dgm:presLayoutVars>
      </dgm:prSet>
      <dgm:spPr/>
    </dgm:pt>
    <dgm:pt modelId="{5D9EB1CB-0059-403B-8EBC-173B2BD8932D}" type="pres">
      <dgm:prSet presAssocID="{92671260-7B3D-411E-8770-5C3973C1A330}" presName="negativeSpace" presStyleCnt="0"/>
      <dgm:spPr/>
    </dgm:pt>
    <dgm:pt modelId="{CA2A5363-F2F4-4193-BD22-A2CCE78BA4D3}" type="pres">
      <dgm:prSet presAssocID="{92671260-7B3D-411E-8770-5C3973C1A330}" presName="childText" presStyleLbl="conFgAcc1" presStyleIdx="2" presStyleCnt="5">
        <dgm:presLayoutVars>
          <dgm:bulletEnabled val="1"/>
        </dgm:presLayoutVars>
      </dgm:prSet>
      <dgm:spPr/>
    </dgm:pt>
    <dgm:pt modelId="{A5B75840-61A2-484B-A5D9-E54B7A947F05}" type="pres">
      <dgm:prSet presAssocID="{B34802B3-5C0D-42A6-A8FF-C0C70C962A1D}" presName="spaceBetweenRectangles" presStyleCnt="0"/>
      <dgm:spPr/>
    </dgm:pt>
    <dgm:pt modelId="{BEFB8BEC-096C-42D7-8130-0A32F397A6F4}" type="pres">
      <dgm:prSet presAssocID="{42D0FAE9-8F1C-465F-8636-972D7C2EBDAD}" presName="parentLin" presStyleCnt="0"/>
      <dgm:spPr/>
    </dgm:pt>
    <dgm:pt modelId="{E1B9DC9A-F181-4B7D-B4B3-23AF92C8D7D2}" type="pres">
      <dgm:prSet presAssocID="{42D0FAE9-8F1C-465F-8636-972D7C2EBDAD}" presName="parentLeftMargin" presStyleLbl="node1" presStyleIdx="2" presStyleCnt="5"/>
      <dgm:spPr/>
    </dgm:pt>
    <dgm:pt modelId="{96FC9784-615E-40AC-895E-973480BF0752}" type="pres">
      <dgm:prSet presAssocID="{42D0FAE9-8F1C-465F-8636-972D7C2EBDAD}" presName="parentText" presStyleLbl="node1" presStyleIdx="3" presStyleCnt="5">
        <dgm:presLayoutVars>
          <dgm:chMax val="0"/>
          <dgm:bulletEnabled val="1"/>
        </dgm:presLayoutVars>
      </dgm:prSet>
      <dgm:spPr/>
    </dgm:pt>
    <dgm:pt modelId="{8E338A12-7978-418F-A270-F424D6CA5254}" type="pres">
      <dgm:prSet presAssocID="{42D0FAE9-8F1C-465F-8636-972D7C2EBDAD}" presName="negativeSpace" presStyleCnt="0"/>
      <dgm:spPr/>
    </dgm:pt>
    <dgm:pt modelId="{B84FC63A-A615-4FAC-9228-C3E655FDE1AA}" type="pres">
      <dgm:prSet presAssocID="{42D0FAE9-8F1C-465F-8636-972D7C2EBDAD}" presName="childText" presStyleLbl="conFgAcc1" presStyleIdx="3" presStyleCnt="5">
        <dgm:presLayoutVars>
          <dgm:bulletEnabled val="1"/>
        </dgm:presLayoutVars>
      </dgm:prSet>
      <dgm:spPr>
        <a:ln>
          <a:solidFill>
            <a:srgbClr val="D91B5C"/>
          </a:solidFill>
        </a:ln>
      </dgm:spPr>
    </dgm:pt>
    <dgm:pt modelId="{EE15358E-65F6-442A-B7E1-573726A5377F}" type="pres">
      <dgm:prSet presAssocID="{4759FB00-8EE4-4D43-894F-52072E43B191}" presName="spaceBetweenRectangles" presStyleCnt="0"/>
      <dgm:spPr/>
    </dgm:pt>
    <dgm:pt modelId="{E4AB6BD8-02DE-4F26-A0F2-87E8C2606DCB}" type="pres">
      <dgm:prSet presAssocID="{E3954B7F-56DD-4001-A803-CE08E94B97D9}" presName="parentLin" presStyleCnt="0"/>
      <dgm:spPr/>
    </dgm:pt>
    <dgm:pt modelId="{37BDE90B-0145-4D79-B071-ED9F608A68CF}" type="pres">
      <dgm:prSet presAssocID="{E3954B7F-56DD-4001-A803-CE08E94B97D9}" presName="parentLeftMargin" presStyleLbl="node1" presStyleIdx="3" presStyleCnt="5"/>
      <dgm:spPr/>
    </dgm:pt>
    <dgm:pt modelId="{B5A73B98-A63D-45AC-9847-1C6E938CEBE5}" type="pres">
      <dgm:prSet presAssocID="{E3954B7F-56DD-4001-A803-CE08E94B97D9}" presName="parentText" presStyleLbl="node1" presStyleIdx="4" presStyleCnt="5" custScaleX="98172" custLinFactNeighborX="-483" custLinFactNeighborY="858">
        <dgm:presLayoutVars>
          <dgm:chMax val="0"/>
          <dgm:bulletEnabled val="1"/>
        </dgm:presLayoutVars>
      </dgm:prSet>
      <dgm:spPr/>
    </dgm:pt>
    <dgm:pt modelId="{33CB5371-9D4D-468E-AAD6-78321B5CB3A0}" type="pres">
      <dgm:prSet presAssocID="{E3954B7F-56DD-4001-A803-CE08E94B97D9}" presName="negativeSpace" presStyleCnt="0"/>
      <dgm:spPr/>
    </dgm:pt>
    <dgm:pt modelId="{17DE1165-B6A0-4B1A-B4E5-874F63B8AFDB}" type="pres">
      <dgm:prSet presAssocID="{E3954B7F-56DD-4001-A803-CE08E94B97D9}" presName="childText" presStyleLbl="conFgAcc1" presStyleIdx="4" presStyleCnt="5">
        <dgm:presLayoutVars>
          <dgm:bulletEnabled val="1"/>
        </dgm:presLayoutVars>
      </dgm:prSet>
      <dgm:spPr>
        <a:ln>
          <a:solidFill>
            <a:srgbClr val="009999"/>
          </a:solidFill>
        </a:ln>
      </dgm:spPr>
    </dgm:pt>
  </dgm:ptLst>
  <dgm:cxnLst>
    <dgm:cxn modelId="{9E52E906-5E10-4570-9FB1-3724CA4A2911}" type="presOf" srcId="{89926D2B-047B-4B41-99D2-59AE5350A309}" destId="{755BDC2C-67AD-4E6D-BE76-CC81A155B01E}" srcOrd="0" destOrd="0" presId="urn:microsoft.com/office/officeart/2005/8/layout/list1"/>
    <dgm:cxn modelId="{9812581A-A8CE-467B-AB26-89B0E387A137}" type="presOf" srcId="{E3954B7F-56DD-4001-A803-CE08E94B97D9}" destId="{B5A73B98-A63D-45AC-9847-1C6E938CEBE5}" srcOrd="1" destOrd="0" presId="urn:microsoft.com/office/officeart/2005/8/layout/list1"/>
    <dgm:cxn modelId="{DE337639-7B4C-46EB-9D82-DBA7B08DB8A4}" srcId="{89926D2B-047B-4B41-99D2-59AE5350A309}" destId="{E3954B7F-56DD-4001-A803-CE08E94B97D9}" srcOrd="4" destOrd="0" parTransId="{3819FEB4-138E-48DA-87EE-E17E6C360636}" sibTransId="{39F2D45F-CA4F-4542-9359-C0D375855739}"/>
    <dgm:cxn modelId="{87FE195C-C88E-45BE-B83D-CA5CE66C7E27}" type="presOf" srcId="{92671260-7B3D-411E-8770-5C3973C1A330}" destId="{C1D49902-7C75-43FE-97D4-9E8AFA265828}" srcOrd="1" destOrd="0" presId="urn:microsoft.com/office/officeart/2005/8/layout/list1"/>
    <dgm:cxn modelId="{E3C3F269-DA2C-426B-9D1A-DE5CA6318B76}" type="presOf" srcId="{42D0FAE9-8F1C-465F-8636-972D7C2EBDAD}" destId="{E1B9DC9A-F181-4B7D-B4B3-23AF92C8D7D2}" srcOrd="0" destOrd="0" presId="urn:microsoft.com/office/officeart/2005/8/layout/list1"/>
    <dgm:cxn modelId="{4B105254-7AE4-4955-8EC8-607652602806}" type="presOf" srcId="{8822E5A3-61BA-4FA5-825C-D650D1234AC0}" destId="{B0FF32BB-57FC-44D1-B428-BDFF9992A03F}" srcOrd="1" destOrd="0" presId="urn:microsoft.com/office/officeart/2005/8/layout/list1"/>
    <dgm:cxn modelId="{AAD3BB74-6B31-4A01-A47A-00A0FBBB7397}" srcId="{89926D2B-047B-4B41-99D2-59AE5350A309}" destId="{42D0FAE9-8F1C-465F-8636-972D7C2EBDAD}" srcOrd="3" destOrd="0" parTransId="{45CBE190-2169-459E-B73D-CD7588313DFB}" sibTransId="{4759FB00-8EE4-4D43-894F-52072E43B191}"/>
    <dgm:cxn modelId="{2D6A7977-6E0C-4528-959B-64B8EAD37A65}" type="presOf" srcId="{92671260-7B3D-411E-8770-5C3973C1A330}" destId="{6873E499-42F3-460E-821D-E1CBC1BAD586}" srcOrd="0" destOrd="0" presId="urn:microsoft.com/office/officeart/2005/8/layout/list1"/>
    <dgm:cxn modelId="{1530AA7E-A2A2-4C74-8DA8-FB16DEFBBECC}" type="presOf" srcId="{E3954B7F-56DD-4001-A803-CE08E94B97D9}" destId="{37BDE90B-0145-4D79-B071-ED9F608A68CF}" srcOrd="0" destOrd="0" presId="urn:microsoft.com/office/officeart/2005/8/layout/list1"/>
    <dgm:cxn modelId="{E3179AAE-BCE8-409B-899E-900D14B495D0}" type="presOf" srcId="{42D0FAE9-8F1C-465F-8636-972D7C2EBDAD}" destId="{96FC9784-615E-40AC-895E-973480BF0752}" srcOrd="1" destOrd="0" presId="urn:microsoft.com/office/officeart/2005/8/layout/list1"/>
    <dgm:cxn modelId="{A1B7DEB8-CAC8-4A42-BD1A-40DA83A3334F}" srcId="{89926D2B-047B-4B41-99D2-59AE5350A309}" destId="{92671260-7B3D-411E-8770-5C3973C1A330}" srcOrd="2" destOrd="0" parTransId="{BB4DABB7-89BB-40C4-8480-FD16F13763B4}" sibTransId="{B34802B3-5C0D-42A6-A8FF-C0C70C962A1D}"/>
    <dgm:cxn modelId="{1D5AAAC8-AA2E-4159-8BB2-EBE8FDC38409}" type="presOf" srcId="{F8609709-17DC-4B39-95EC-9EA2CD996DBC}" destId="{624F2394-71C8-4114-9E81-26DF5F0D68B4}" srcOrd="0" destOrd="0" presId="urn:microsoft.com/office/officeart/2005/8/layout/list1"/>
    <dgm:cxn modelId="{DFC2A0CA-7052-479E-9DB7-31112B4800F6}" srcId="{89926D2B-047B-4B41-99D2-59AE5350A309}" destId="{8822E5A3-61BA-4FA5-825C-D650D1234AC0}" srcOrd="0" destOrd="0" parTransId="{104AC3CF-EE9C-48A6-842F-215665659738}" sibTransId="{F558A459-1F46-4136-830C-86D9FB76A19E}"/>
    <dgm:cxn modelId="{250BAAD0-18AD-40F4-8F5E-B0D29A6B75E3}" type="presOf" srcId="{F8609709-17DC-4B39-95EC-9EA2CD996DBC}" destId="{35F06576-877A-48A6-BE17-FE415EAA80EB}" srcOrd="1" destOrd="0" presId="urn:microsoft.com/office/officeart/2005/8/layout/list1"/>
    <dgm:cxn modelId="{F23BFCE1-351B-486D-9A77-768A9E191FF2}" srcId="{89926D2B-047B-4B41-99D2-59AE5350A309}" destId="{F8609709-17DC-4B39-95EC-9EA2CD996DBC}" srcOrd="1" destOrd="0" parTransId="{389044C7-2330-437D-910C-76DE3D90B610}" sibTransId="{C473C5FD-1279-4C67-82EA-2547AB0FAF6D}"/>
    <dgm:cxn modelId="{7B399AEA-1847-444B-B85C-C278B15AD069}" type="presOf" srcId="{8822E5A3-61BA-4FA5-825C-D650D1234AC0}" destId="{36C19C41-96AF-4F34-AC3F-6D78FD02EE4E}" srcOrd="0" destOrd="0" presId="urn:microsoft.com/office/officeart/2005/8/layout/list1"/>
    <dgm:cxn modelId="{6A4BA47C-1D96-47DE-9A22-001C36587C5D}" type="presParOf" srcId="{755BDC2C-67AD-4E6D-BE76-CC81A155B01E}" destId="{8844D11E-BB80-4386-83CD-2C910E6B10F3}" srcOrd="0" destOrd="0" presId="urn:microsoft.com/office/officeart/2005/8/layout/list1"/>
    <dgm:cxn modelId="{9CEEC70A-36A9-45D8-A004-FCBA7D08F31E}" type="presParOf" srcId="{8844D11E-BB80-4386-83CD-2C910E6B10F3}" destId="{36C19C41-96AF-4F34-AC3F-6D78FD02EE4E}" srcOrd="0" destOrd="0" presId="urn:microsoft.com/office/officeart/2005/8/layout/list1"/>
    <dgm:cxn modelId="{70BD13FB-1077-4A76-B92B-661D8D242FE3}" type="presParOf" srcId="{8844D11E-BB80-4386-83CD-2C910E6B10F3}" destId="{B0FF32BB-57FC-44D1-B428-BDFF9992A03F}" srcOrd="1" destOrd="0" presId="urn:microsoft.com/office/officeart/2005/8/layout/list1"/>
    <dgm:cxn modelId="{C047D3B4-F00E-46A1-9E16-024E7D7475B2}" type="presParOf" srcId="{755BDC2C-67AD-4E6D-BE76-CC81A155B01E}" destId="{957BD872-32A8-4288-9601-E64542F45C70}" srcOrd="1" destOrd="0" presId="urn:microsoft.com/office/officeart/2005/8/layout/list1"/>
    <dgm:cxn modelId="{1C8536BC-06BD-43BF-9023-E68B04E97541}" type="presParOf" srcId="{755BDC2C-67AD-4E6D-BE76-CC81A155B01E}" destId="{A95C4F26-E626-4C62-9566-3637DD454459}" srcOrd="2" destOrd="0" presId="urn:microsoft.com/office/officeart/2005/8/layout/list1"/>
    <dgm:cxn modelId="{9C6DFC15-5FB7-44F0-A468-12671C4843B7}" type="presParOf" srcId="{755BDC2C-67AD-4E6D-BE76-CC81A155B01E}" destId="{8EB00490-6652-4300-B607-D837F91C92A3}" srcOrd="3" destOrd="0" presId="urn:microsoft.com/office/officeart/2005/8/layout/list1"/>
    <dgm:cxn modelId="{B776F605-B378-4E4E-B08B-BD3D5309690D}" type="presParOf" srcId="{755BDC2C-67AD-4E6D-BE76-CC81A155B01E}" destId="{5BB67D88-47FC-42A4-AD46-17A19B57C8B5}" srcOrd="4" destOrd="0" presId="urn:microsoft.com/office/officeart/2005/8/layout/list1"/>
    <dgm:cxn modelId="{471875E9-9D48-404D-8E3A-7F6BEDC4377B}" type="presParOf" srcId="{5BB67D88-47FC-42A4-AD46-17A19B57C8B5}" destId="{624F2394-71C8-4114-9E81-26DF5F0D68B4}" srcOrd="0" destOrd="0" presId="urn:microsoft.com/office/officeart/2005/8/layout/list1"/>
    <dgm:cxn modelId="{9ED75F7A-FF2A-442E-9759-8C124BE427DE}" type="presParOf" srcId="{5BB67D88-47FC-42A4-AD46-17A19B57C8B5}" destId="{35F06576-877A-48A6-BE17-FE415EAA80EB}" srcOrd="1" destOrd="0" presId="urn:microsoft.com/office/officeart/2005/8/layout/list1"/>
    <dgm:cxn modelId="{21774B50-0A5A-4D59-903E-5D136009A65F}" type="presParOf" srcId="{755BDC2C-67AD-4E6D-BE76-CC81A155B01E}" destId="{15718374-E81C-4F40-AFB4-40CED29D67AA}" srcOrd="5" destOrd="0" presId="urn:microsoft.com/office/officeart/2005/8/layout/list1"/>
    <dgm:cxn modelId="{295EAD68-897E-4255-A450-34E631107075}" type="presParOf" srcId="{755BDC2C-67AD-4E6D-BE76-CC81A155B01E}" destId="{FE055B83-6FD1-4A5B-837D-535C831466A6}" srcOrd="6" destOrd="0" presId="urn:microsoft.com/office/officeart/2005/8/layout/list1"/>
    <dgm:cxn modelId="{AF16AD6A-2D80-4AD8-8425-FE3DC1D8535E}" type="presParOf" srcId="{755BDC2C-67AD-4E6D-BE76-CC81A155B01E}" destId="{1FFFAEC0-45BB-4467-A587-37CACE246A1C}" srcOrd="7" destOrd="0" presId="urn:microsoft.com/office/officeart/2005/8/layout/list1"/>
    <dgm:cxn modelId="{16D2C143-7445-4C5B-AE00-219FD0174A0F}" type="presParOf" srcId="{755BDC2C-67AD-4E6D-BE76-CC81A155B01E}" destId="{E44857A3-C21F-4A10-BB2E-B29E63A5A8D4}" srcOrd="8" destOrd="0" presId="urn:microsoft.com/office/officeart/2005/8/layout/list1"/>
    <dgm:cxn modelId="{78BBED6D-3D59-40F8-8675-523F8250C47C}" type="presParOf" srcId="{E44857A3-C21F-4A10-BB2E-B29E63A5A8D4}" destId="{6873E499-42F3-460E-821D-E1CBC1BAD586}" srcOrd="0" destOrd="0" presId="urn:microsoft.com/office/officeart/2005/8/layout/list1"/>
    <dgm:cxn modelId="{8FEBD781-7114-46D6-84FA-5182D98BDC2F}" type="presParOf" srcId="{E44857A3-C21F-4A10-BB2E-B29E63A5A8D4}" destId="{C1D49902-7C75-43FE-97D4-9E8AFA265828}" srcOrd="1" destOrd="0" presId="urn:microsoft.com/office/officeart/2005/8/layout/list1"/>
    <dgm:cxn modelId="{BD556EB6-2BB8-47B5-93FB-C029C15982BF}" type="presParOf" srcId="{755BDC2C-67AD-4E6D-BE76-CC81A155B01E}" destId="{5D9EB1CB-0059-403B-8EBC-173B2BD8932D}" srcOrd="9" destOrd="0" presId="urn:microsoft.com/office/officeart/2005/8/layout/list1"/>
    <dgm:cxn modelId="{0D333168-D572-49F2-B9DE-ED29F67B5906}" type="presParOf" srcId="{755BDC2C-67AD-4E6D-BE76-CC81A155B01E}" destId="{CA2A5363-F2F4-4193-BD22-A2CCE78BA4D3}" srcOrd="10" destOrd="0" presId="urn:microsoft.com/office/officeart/2005/8/layout/list1"/>
    <dgm:cxn modelId="{CC28E45B-4BDE-4F6A-84D3-27C28CEBF769}" type="presParOf" srcId="{755BDC2C-67AD-4E6D-BE76-CC81A155B01E}" destId="{A5B75840-61A2-484B-A5D9-E54B7A947F05}" srcOrd="11" destOrd="0" presId="urn:microsoft.com/office/officeart/2005/8/layout/list1"/>
    <dgm:cxn modelId="{2190D106-E319-484F-B078-6E5D4FA5CF27}" type="presParOf" srcId="{755BDC2C-67AD-4E6D-BE76-CC81A155B01E}" destId="{BEFB8BEC-096C-42D7-8130-0A32F397A6F4}" srcOrd="12" destOrd="0" presId="urn:microsoft.com/office/officeart/2005/8/layout/list1"/>
    <dgm:cxn modelId="{79E201DE-9A3A-43FC-959B-8DE9336ED17F}" type="presParOf" srcId="{BEFB8BEC-096C-42D7-8130-0A32F397A6F4}" destId="{E1B9DC9A-F181-4B7D-B4B3-23AF92C8D7D2}" srcOrd="0" destOrd="0" presId="urn:microsoft.com/office/officeart/2005/8/layout/list1"/>
    <dgm:cxn modelId="{17277462-6C2D-4B90-A675-B9206105991F}" type="presParOf" srcId="{BEFB8BEC-096C-42D7-8130-0A32F397A6F4}" destId="{96FC9784-615E-40AC-895E-973480BF0752}" srcOrd="1" destOrd="0" presId="urn:microsoft.com/office/officeart/2005/8/layout/list1"/>
    <dgm:cxn modelId="{CF138D29-C0A0-4539-BDAA-49D122E65890}" type="presParOf" srcId="{755BDC2C-67AD-4E6D-BE76-CC81A155B01E}" destId="{8E338A12-7978-418F-A270-F424D6CA5254}" srcOrd="13" destOrd="0" presId="urn:microsoft.com/office/officeart/2005/8/layout/list1"/>
    <dgm:cxn modelId="{876EB763-994E-4BB4-B615-EA322BC39C91}" type="presParOf" srcId="{755BDC2C-67AD-4E6D-BE76-CC81A155B01E}" destId="{B84FC63A-A615-4FAC-9228-C3E655FDE1AA}" srcOrd="14" destOrd="0" presId="urn:microsoft.com/office/officeart/2005/8/layout/list1"/>
    <dgm:cxn modelId="{7842CA38-2680-40F5-8078-1E2287363150}" type="presParOf" srcId="{755BDC2C-67AD-4E6D-BE76-CC81A155B01E}" destId="{EE15358E-65F6-442A-B7E1-573726A5377F}" srcOrd="15" destOrd="0" presId="urn:microsoft.com/office/officeart/2005/8/layout/list1"/>
    <dgm:cxn modelId="{57715CDE-E949-45DF-8849-55EE99A5A469}" type="presParOf" srcId="{755BDC2C-67AD-4E6D-BE76-CC81A155B01E}" destId="{E4AB6BD8-02DE-4F26-A0F2-87E8C2606DCB}" srcOrd="16" destOrd="0" presId="urn:microsoft.com/office/officeart/2005/8/layout/list1"/>
    <dgm:cxn modelId="{93E80575-31DC-4E26-A0C9-F5C3720B7CF5}" type="presParOf" srcId="{E4AB6BD8-02DE-4F26-A0F2-87E8C2606DCB}" destId="{37BDE90B-0145-4D79-B071-ED9F608A68CF}" srcOrd="0" destOrd="0" presId="urn:microsoft.com/office/officeart/2005/8/layout/list1"/>
    <dgm:cxn modelId="{7C3403F0-ADE3-4E07-B58D-C270F0113420}" type="presParOf" srcId="{E4AB6BD8-02DE-4F26-A0F2-87E8C2606DCB}" destId="{B5A73B98-A63D-45AC-9847-1C6E938CEBE5}" srcOrd="1" destOrd="0" presId="urn:microsoft.com/office/officeart/2005/8/layout/list1"/>
    <dgm:cxn modelId="{E0A13F05-7BDD-4A81-98EE-06152118EBBB}" type="presParOf" srcId="{755BDC2C-67AD-4E6D-BE76-CC81A155B01E}" destId="{33CB5371-9D4D-468E-AAD6-78321B5CB3A0}" srcOrd="17" destOrd="0" presId="urn:microsoft.com/office/officeart/2005/8/layout/list1"/>
    <dgm:cxn modelId="{08C312F9-1C97-430D-8855-31197970D791}" type="presParOf" srcId="{755BDC2C-67AD-4E6D-BE76-CC81A155B01E}" destId="{17DE1165-B6A0-4B1A-B4E5-874F63B8AFD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C4F26-E626-4C62-9566-3637DD454459}">
      <dsp:nvSpPr>
        <dsp:cNvPr id="0" name=""/>
        <dsp:cNvSpPr/>
      </dsp:nvSpPr>
      <dsp:spPr>
        <a:xfrm>
          <a:off x="0" y="418896"/>
          <a:ext cx="7300910"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FF32BB-57FC-44D1-B428-BDFF9992A03F}">
      <dsp:nvSpPr>
        <dsp:cNvPr id="0" name=""/>
        <dsp:cNvSpPr/>
      </dsp:nvSpPr>
      <dsp:spPr>
        <a:xfrm>
          <a:off x="365045" y="108936"/>
          <a:ext cx="5110637"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170" tIns="0" rIns="193170" bIns="0" numCol="1" spcCol="1270" anchor="ctr" anchorCtr="0">
          <a:noAutofit/>
        </a:bodyPr>
        <a:lstStyle/>
        <a:p>
          <a:pPr marL="0" lvl="0" indent="0" algn="l" defTabSz="933450">
            <a:lnSpc>
              <a:spcPct val="90000"/>
            </a:lnSpc>
            <a:spcBef>
              <a:spcPct val="0"/>
            </a:spcBef>
            <a:spcAft>
              <a:spcPct val="35000"/>
            </a:spcAft>
            <a:buNone/>
          </a:pPr>
          <a:r>
            <a:rPr lang="en-US" sz="2100" kern="1200" dirty="0"/>
            <a:t>FORMAT</a:t>
          </a:r>
        </a:p>
      </dsp:txBody>
      <dsp:txXfrm>
        <a:off x="395307" y="139198"/>
        <a:ext cx="5050113" cy="559396"/>
      </dsp:txXfrm>
    </dsp:sp>
    <dsp:sp modelId="{FE055B83-6FD1-4A5B-837D-535C831466A6}">
      <dsp:nvSpPr>
        <dsp:cNvPr id="0" name=""/>
        <dsp:cNvSpPr/>
      </dsp:nvSpPr>
      <dsp:spPr>
        <a:xfrm>
          <a:off x="0" y="1371456"/>
          <a:ext cx="730091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F06576-877A-48A6-BE17-FE415EAA80EB}">
      <dsp:nvSpPr>
        <dsp:cNvPr id="0" name=""/>
        <dsp:cNvSpPr/>
      </dsp:nvSpPr>
      <dsp:spPr>
        <a:xfrm>
          <a:off x="365045" y="1061496"/>
          <a:ext cx="5110637"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170" tIns="0" rIns="193170" bIns="0" numCol="1" spcCol="1270" anchor="ctr" anchorCtr="0">
          <a:noAutofit/>
        </a:bodyPr>
        <a:lstStyle/>
        <a:p>
          <a:pPr marL="0" lvl="0" indent="0" algn="l" defTabSz="933450">
            <a:lnSpc>
              <a:spcPct val="90000"/>
            </a:lnSpc>
            <a:spcBef>
              <a:spcPct val="0"/>
            </a:spcBef>
            <a:spcAft>
              <a:spcPct val="35000"/>
            </a:spcAft>
            <a:buNone/>
          </a:pPr>
          <a:r>
            <a:rPr lang="en-US" sz="2100" kern="1200" dirty="0"/>
            <a:t>FREQUENCY</a:t>
          </a:r>
        </a:p>
      </dsp:txBody>
      <dsp:txXfrm>
        <a:off x="395307" y="1091758"/>
        <a:ext cx="5050113" cy="559396"/>
      </dsp:txXfrm>
    </dsp:sp>
    <dsp:sp modelId="{CA2A5363-F2F4-4193-BD22-A2CCE78BA4D3}">
      <dsp:nvSpPr>
        <dsp:cNvPr id="0" name=""/>
        <dsp:cNvSpPr/>
      </dsp:nvSpPr>
      <dsp:spPr>
        <a:xfrm>
          <a:off x="0" y="2324016"/>
          <a:ext cx="7300910" cy="529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D49902-7C75-43FE-97D4-9E8AFA265828}">
      <dsp:nvSpPr>
        <dsp:cNvPr id="0" name=""/>
        <dsp:cNvSpPr/>
      </dsp:nvSpPr>
      <dsp:spPr>
        <a:xfrm>
          <a:off x="365045" y="2014056"/>
          <a:ext cx="5110637"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170" tIns="0" rIns="193170" bIns="0" numCol="1" spcCol="1270" anchor="ctr" anchorCtr="0">
          <a:noAutofit/>
        </a:bodyPr>
        <a:lstStyle/>
        <a:p>
          <a:pPr marL="0" lvl="0" indent="0" algn="l" defTabSz="933450">
            <a:lnSpc>
              <a:spcPct val="90000"/>
            </a:lnSpc>
            <a:spcBef>
              <a:spcPct val="0"/>
            </a:spcBef>
            <a:spcAft>
              <a:spcPct val="35000"/>
            </a:spcAft>
            <a:buNone/>
          </a:pPr>
          <a:r>
            <a:rPr lang="en-US" sz="2100" kern="1200" dirty="0"/>
            <a:t>MEMBERSHIP TYPES</a:t>
          </a:r>
        </a:p>
      </dsp:txBody>
      <dsp:txXfrm>
        <a:off x="395307" y="2044318"/>
        <a:ext cx="5050113" cy="559396"/>
      </dsp:txXfrm>
    </dsp:sp>
    <dsp:sp modelId="{B84FC63A-A615-4FAC-9228-C3E655FDE1AA}">
      <dsp:nvSpPr>
        <dsp:cNvPr id="0" name=""/>
        <dsp:cNvSpPr/>
      </dsp:nvSpPr>
      <dsp:spPr>
        <a:xfrm>
          <a:off x="0" y="3276577"/>
          <a:ext cx="7300910" cy="529200"/>
        </a:xfrm>
        <a:prstGeom prst="rect">
          <a:avLst/>
        </a:prstGeom>
        <a:solidFill>
          <a:schemeClr val="lt1">
            <a:alpha val="90000"/>
            <a:hueOff val="0"/>
            <a:satOff val="0"/>
            <a:lumOff val="0"/>
            <a:alphaOff val="0"/>
          </a:schemeClr>
        </a:solidFill>
        <a:ln w="12700" cap="flat" cmpd="sng" algn="ctr">
          <a:solidFill>
            <a:srgbClr val="D91B5C"/>
          </a:solidFill>
          <a:prstDash val="solid"/>
          <a:miter lim="800000"/>
        </a:ln>
        <a:effectLst/>
      </dsp:spPr>
      <dsp:style>
        <a:lnRef idx="2">
          <a:scrgbClr r="0" g="0" b="0"/>
        </a:lnRef>
        <a:fillRef idx="1">
          <a:scrgbClr r="0" g="0" b="0"/>
        </a:fillRef>
        <a:effectRef idx="0">
          <a:scrgbClr r="0" g="0" b="0"/>
        </a:effectRef>
        <a:fontRef idx="minor"/>
      </dsp:style>
    </dsp:sp>
    <dsp:sp modelId="{96FC9784-615E-40AC-895E-973480BF0752}">
      <dsp:nvSpPr>
        <dsp:cNvPr id="0" name=""/>
        <dsp:cNvSpPr/>
      </dsp:nvSpPr>
      <dsp:spPr>
        <a:xfrm>
          <a:off x="365045" y="2966617"/>
          <a:ext cx="5110637" cy="619920"/>
        </a:xfrm>
        <a:prstGeom prst="roundRect">
          <a:avLst/>
        </a:prstGeom>
        <a:solidFill>
          <a:srgbClr val="D91B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170" tIns="0" rIns="193170" bIns="0" numCol="1" spcCol="1270" anchor="ctr" anchorCtr="0">
          <a:noAutofit/>
        </a:bodyPr>
        <a:lstStyle/>
        <a:p>
          <a:pPr marL="0" lvl="0" indent="0" algn="l" defTabSz="933450">
            <a:lnSpc>
              <a:spcPct val="90000"/>
            </a:lnSpc>
            <a:spcBef>
              <a:spcPct val="0"/>
            </a:spcBef>
            <a:spcAft>
              <a:spcPct val="35000"/>
            </a:spcAft>
            <a:buNone/>
          </a:pPr>
          <a:r>
            <a:rPr lang="en-US" sz="2100" kern="1200" dirty="0"/>
            <a:t>CLUB MODELS</a:t>
          </a:r>
        </a:p>
      </dsp:txBody>
      <dsp:txXfrm>
        <a:off x="395307" y="2996879"/>
        <a:ext cx="5050113" cy="559396"/>
      </dsp:txXfrm>
    </dsp:sp>
    <dsp:sp modelId="{17DE1165-B6A0-4B1A-B4E5-874F63B8AFDB}">
      <dsp:nvSpPr>
        <dsp:cNvPr id="0" name=""/>
        <dsp:cNvSpPr/>
      </dsp:nvSpPr>
      <dsp:spPr>
        <a:xfrm>
          <a:off x="0" y="4229137"/>
          <a:ext cx="7300910" cy="529200"/>
        </a:xfrm>
        <a:prstGeom prst="rect">
          <a:avLst/>
        </a:prstGeom>
        <a:solidFill>
          <a:schemeClr val="lt1">
            <a:alpha val="90000"/>
            <a:hueOff val="0"/>
            <a:satOff val="0"/>
            <a:lumOff val="0"/>
            <a:alphaOff val="0"/>
          </a:schemeClr>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B5A73B98-A63D-45AC-9847-1C6E938CEBE5}">
      <dsp:nvSpPr>
        <dsp:cNvPr id="0" name=""/>
        <dsp:cNvSpPr/>
      </dsp:nvSpPr>
      <dsp:spPr>
        <a:xfrm>
          <a:off x="363282" y="3924495"/>
          <a:ext cx="5017214" cy="619920"/>
        </a:xfrm>
        <a:prstGeom prst="roundRect">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170" tIns="0" rIns="193170" bIns="0" numCol="1" spcCol="1270" anchor="ctr" anchorCtr="0">
          <a:noAutofit/>
        </a:bodyPr>
        <a:lstStyle/>
        <a:p>
          <a:pPr marL="0" lvl="0" indent="0" algn="l" defTabSz="933450">
            <a:lnSpc>
              <a:spcPct val="90000"/>
            </a:lnSpc>
            <a:spcBef>
              <a:spcPct val="0"/>
            </a:spcBef>
            <a:spcAft>
              <a:spcPct val="35000"/>
            </a:spcAft>
            <a:buNone/>
          </a:pPr>
          <a:r>
            <a:rPr lang="en-US" sz="2100" kern="1200" dirty="0"/>
            <a:t>ATTENDANCE</a:t>
          </a:r>
        </a:p>
      </dsp:txBody>
      <dsp:txXfrm>
        <a:off x="393544" y="3954757"/>
        <a:ext cx="4956690"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29-Mar-2022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rotary.org/en/learning-reference/learn-topic/engaging-online-meetings-person-venue-virtua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layer.whooshkaa.com/episode?id=83233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am02.safelinks.protection.outlook.com/?url=https%3A%2F%2Fwww.zone2526.org%2Fpriority-one-program-2%2F&amp;data=02%7C01%7Cjulie.aubry%40rotary.org%7Ce810e40501fb4ebb22e308d6fd34dca5%7C67b4e0430afd4afb8b94bf96370c8e7f%7C1%7C1%7C636974800848874921&amp;sdata=8YLL2mdw1oibfwrhj4pKgebXI1X5Jv5VmfSyCR3eayw%3D&amp;reserve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Thank you, Patty, for the warm welcome. I am grateful to be here to connect with so many of you. And thank you all for being willing to serve as club president next year. It’s truly a wonderful and crucial role because the magic of Rotary happens in our clubs. You have the ability to have such a positive impact on your club and your community by setting the tone, surrounding yourself with good people, and walking the walk. So let’s dive in today and talk about why our club experience is so important, how to ensure we’re delivering a positive experience, and of course resources to get us there.</a:t>
            </a:r>
          </a:p>
          <a:p>
            <a:endParaRPr lang="en-US" dirty="0"/>
          </a:p>
          <a:p>
            <a:r>
              <a:rPr lang="en-US" dirty="0"/>
              <a:t>Feel free to ask questions or make comments in the chat as we go, or you can raise your hand. Patty is going to be keeping an eye for hands raised.</a:t>
            </a: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411956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challenge you all to look around your communities and see all the ways that people are connecting—through shared professional goals, for example, or shared cultures or interests. And let’s invite those people to connect with us, too. </a:t>
            </a:r>
          </a:p>
          <a:p>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We all want a stronger, more effective Rotary. A Rotary that’s more inclusive and open—to new members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to new ideas. There are so many ways to create new channels into Rotary and all kinds of leaders in communities, and we want those leaders connected to Rotary. So let’s open up our thinking about who a leader can be, and then reach out to these new people. This could mean:</a:t>
            </a:r>
          </a:p>
          <a:p>
            <a:pPr fontAlgn="base"/>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Starting a </a:t>
            </a:r>
            <a:r>
              <a:rPr lang="en-US" sz="1200" b="1" kern="1200" dirty="0">
                <a:solidFill>
                  <a:schemeClr val="tx1"/>
                </a:solidFill>
                <a:effectLst/>
                <a:latin typeface="+mn-lt"/>
                <a:ea typeface="+mn-ea"/>
                <a:cs typeface="+mn-cs"/>
              </a:rPr>
              <a:t>dialogue with other organizations </a:t>
            </a:r>
            <a:r>
              <a:rPr lang="en-US" sz="1200" kern="1200" dirty="0">
                <a:solidFill>
                  <a:schemeClr val="tx1"/>
                </a:solidFill>
                <a:effectLst/>
                <a:latin typeface="+mn-lt"/>
                <a:ea typeface="+mn-ea"/>
                <a:cs typeface="+mn-cs"/>
              </a:rPr>
              <a:t>or clubs about how you can mutually benefit from their participation in your activities and events.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Adopting a cause </a:t>
            </a:r>
            <a:r>
              <a:rPr lang="en-US" sz="1200" kern="1200" dirty="0">
                <a:solidFill>
                  <a:schemeClr val="tx1"/>
                </a:solidFill>
                <a:effectLst/>
                <a:latin typeface="+mn-lt"/>
                <a:ea typeface="+mn-ea"/>
                <a:cs typeface="+mn-cs"/>
              </a:rPr>
              <a:t>amongst your club to attract and engage members who are passionate about a specific issue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Including </a:t>
            </a:r>
            <a:r>
              <a:rPr lang="en-US" sz="1200" kern="1200" dirty="0" err="1">
                <a:solidFill>
                  <a:schemeClr val="tx1"/>
                </a:solidFill>
                <a:effectLst/>
                <a:latin typeface="+mn-lt"/>
                <a:ea typeface="+mn-ea"/>
                <a:cs typeface="+mn-cs"/>
              </a:rPr>
              <a:t>Rotaractors</a:t>
            </a:r>
            <a:r>
              <a:rPr lang="en-US" sz="1200" kern="1200" dirty="0">
                <a:solidFill>
                  <a:schemeClr val="tx1"/>
                </a:solidFill>
                <a:effectLst/>
                <a:latin typeface="+mn-lt"/>
                <a:ea typeface="+mn-ea"/>
                <a:cs typeface="+mn-cs"/>
              </a:rPr>
              <a:t> in your activities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Offering </a:t>
            </a:r>
            <a:r>
              <a:rPr lang="en-US" sz="1200" b="1" kern="1200" dirty="0">
                <a:solidFill>
                  <a:schemeClr val="tx1"/>
                </a:solidFill>
                <a:effectLst/>
                <a:latin typeface="+mn-lt"/>
                <a:ea typeface="+mn-ea"/>
                <a:cs typeface="+mn-cs"/>
              </a:rPr>
              <a:t>a new membership type</a:t>
            </a:r>
            <a:r>
              <a:rPr lang="en-US" sz="1200" kern="1200" dirty="0">
                <a:solidFill>
                  <a:schemeClr val="tx1"/>
                </a:solidFill>
                <a:effectLst/>
                <a:latin typeface="+mn-lt"/>
                <a:ea typeface="+mn-ea"/>
                <a:cs typeface="+mn-cs"/>
              </a:rPr>
              <a:t>. For example, offering a corporate membership to attract multiple members of the same company, or an associate membership for younger professionals who want an option that costs less or requires less time.</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Forming a Rotary Community Corps Rotary Community Corps </a:t>
            </a:r>
            <a:r>
              <a:rPr lang="en-US" sz="1200" kern="1200" dirty="0">
                <a:solidFill>
                  <a:schemeClr val="tx1"/>
                </a:solidFill>
                <a:effectLst/>
                <a:latin typeface="+mn-lt"/>
                <a:ea typeface="+mn-ea"/>
                <a:cs typeface="+mn-cs"/>
              </a:rPr>
              <a:t>with people who share our commitment to changing the world through service projects</a:t>
            </a:r>
            <a:endParaRPr lang="en-US" dirty="0">
              <a:effectLst/>
            </a:endParaRP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So let’s find every opportunity to show we value each and every member and participant. Let’s seize this moment to build on what we’ve learned, to embrace our new reality, to welcome new faces, and to find additional ways to shine. More diverse voices in our clubs and in our leadership will help Rotary stay in touch with a changing world. This is how we will have a continuing impact on the world. </a:t>
            </a: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20653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DBDA8FD-628B-44D6-A9CB-9CA0A4393054}"/>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16E33D25-E8DC-43E5-B445-4D284C5E1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 want to share some clubs with you who are walking the walk so you get some tangible ideas that have worked for others like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Rotary Club of Clear Creek County 2000 in Colorado nearly doubled their membership in 18 months by making simple, but effective changes to how they engage with people in their community. Not only did their small club of 12 members grow to 23, but they grew their female membership from 0 to 7 members! Here’s how they did it:</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Socials</a:t>
            </a:r>
            <a:r>
              <a:rPr lang="en-US" sz="1200" kern="1200" dirty="0">
                <a:solidFill>
                  <a:schemeClr val="tx1"/>
                </a:solidFill>
                <a:effectLst/>
                <a:latin typeface="+mn-lt"/>
                <a:ea typeface="+mn-ea"/>
                <a:cs typeface="+mn-cs"/>
              </a:rPr>
              <a:t> – They started hosting a couple mixers annually at their local breweries and invited their members and local leaders like the mayor, county commissioners, the newly retired, and others to attend. At the mixers, they offered attendees drinks and hors d'oeuvres, but also made a point to speak briefly about their club, inviting members to chime in with their positive(personal?) club experiences.</a:t>
            </a:r>
          </a:p>
          <a:p>
            <a:pPr lvl="0"/>
            <a:r>
              <a:rPr lang="en-US" sz="1200" b="1" kern="1200" dirty="0">
                <a:solidFill>
                  <a:schemeClr val="tx1"/>
                </a:solidFill>
                <a:effectLst/>
                <a:latin typeface="+mn-lt"/>
                <a:ea typeface="+mn-ea"/>
                <a:cs typeface="+mn-cs"/>
              </a:rPr>
              <a:t>Their Cause</a:t>
            </a:r>
            <a:r>
              <a:rPr lang="en-US" sz="1200" kern="1200" dirty="0">
                <a:solidFill>
                  <a:schemeClr val="tx1"/>
                </a:solidFill>
                <a:effectLst/>
                <a:latin typeface="+mn-lt"/>
                <a:ea typeface="+mn-ea"/>
                <a:cs typeface="+mn-cs"/>
              </a:rPr>
              <a:t> – At each mixer, they clearly emphasized the focus of their efforts, which was to support the children of Clear Creek County. They did so by sponsoring those attending RYLA, building a greenhouse for the high school, and providing a weather station for science students.</a:t>
            </a:r>
          </a:p>
          <a:p>
            <a:pPr lvl="0"/>
            <a:r>
              <a:rPr lang="en-US" sz="1200" b="1" kern="1200" dirty="0">
                <a:solidFill>
                  <a:schemeClr val="tx1"/>
                </a:solidFill>
                <a:effectLst/>
                <a:latin typeface="+mn-lt"/>
                <a:ea typeface="+mn-ea"/>
                <a:cs typeface="+mn-cs"/>
              </a:rPr>
              <a:t>Visibility </a:t>
            </a:r>
            <a:r>
              <a:rPr lang="en-US" sz="1200" kern="1200" dirty="0">
                <a:solidFill>
                  <a:schemeClr val="tx1"/>
                </a:solidFill>
                <a:effectLst/>
                <a:latin typeface="+mn-lt"/>
                <a:ea typeface="+mn-ea"/>
                <a:cs typeface="+mn-cs"/>
              </a:rPr>
              <a:t>– The club decided to try out new fundraisers to engage both new and existing members in a fun and unique way. They did so by hosting the “Mobster Lobster Fest” where live lobsters are flown from Maine and folks come dressed up in costume. The funds raised from the event are used to create academic and vocational scholarships for students.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Culture </a:t>
            </a:r>
            <a:r>
              <a:rPr lang="en-US" sz="1200" kern="1200" dirty="0">
                <a:solidFill>
                  <a:schemeClr val="tx1"/>
                </a:solidFill>
                <a:effectLst/>
                <a:latin typeface="+mn-lt"/>
                <a:ea typeface="+mn-ea"/>
                <a:cs typeface="+mn-cs"/>
              </a:rPr>
              <a:t>– Their meetings feel like a “giant round table” welcoming members, while encouraging new ideas, friendship, and comradery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4036" name="Slide Number Placeholder 3">
            <a:extLst>
              <a:ext uri="{FF2B5EF4-FFF2-40B4-BE49-F238E27FC236}">
                <a16:creationId xmlns:a16="http://schemas.microsoft.com/office/drawing/2014/main" id="{3546A5F9-9AFF-4CBC-A6C6-3AD1EDA9B8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a:defRPr>
            </a:lvl1pPr>
            <a:lvl2pPr marL="742950" indent="-285750" defTabSz="931863">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defTabSz="931863">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defTabSz="931863">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defTabSz="931863">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DAFF0FA8-BCF9-4F53-AFF6-F7411CCB0DC1}" type="slidenum">
              <a:rPr lang="en-US" altLang="en-US"/>
              <a:pPr>
                <a:spcBef>
                  <a:spcPct val="0"/>
                </a:spcBef>
              </a:pPr>
              <a:t>11</a:t>
            </a:fld>
            <a:endParaRPr lang="en-US" altLang="en-US"/>
          </a:p>
        </p:txBody>
      </p:sp>
    </p:spTree>
    <p:extLst>
      <p:ext uri="{BB962C8B-B14F-4D97-AF65-F5344CB8AC3E}">
        <p14:creationId xmlns:p14="http://schemas.microsoft.com/office/powerpoint/2010/main" val="2142646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DBDA8FD-628B-44D6-A9CB-9CA0A4393054}"/>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16E33D25-E8DC-43E5-B445-4D284C5E1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fontAlgn="base"/>
            <a:r>
              <a:rPr lang="en-US" b="0" i="0" dirty="0">
                <a:solidFill>
                  <a:srgbClr val="373737"/>
                </a:solidFill>
                <a:effectLst/>
                <a:latin typeface="Open Sans" panose="020B0606030504020204" pitchFamily="34" charset="0"/>
              </a:rPr>
              <a:t>Next, the RC of Collierville:</a:t>
            </a:r>
          </a:p>
          <a:p>
            <a:pPr algn="l" fontAlgn="base"/>
            <a:endParaRPr lang="en-US" b="0" i="0" dirty="0">
              <a:solidFill>
                <a:srgbClr val="373737"/>
              </a:solidFill>
              <a:effectLst/>
              <a:latin typeface="Open Sans" panose="020B0606030504020204" pitchFamily="34" charset="0"/>
            </a:endParaRPr>
          </a:p>
          <a:p>
            <a:pPr algn="l" fontAlgn="base"/>
            <a:r>
              <a:rPr lang="en-US" b="0" i="0" dirty="0">
                <a:solidFill>
                  <a:srgbClr val="373737"/>
                </a:solidFill>
                <a:effectLst/>
                <a:latin typeface="Open Sans" panose="020B0606030504020204" pitchFamily="34" charset="0"/>
              </a:rPr>
              <a:t>Is it possible to grow your club in the midst of a pandemic? We have found the answer to be a resounding yes. Despite all the challenges that COVID-19 has presented to Rotary clubs and the entire world, really, there are ways to excite members, engage in service, and through creativity attract people who are interested in joining us as people of action.</a:t>
            </a:r>
          </a:p>
          <a:p>
            <a:pPr algn="l" fontAlgn="base"/>
            <a:r>
              <a:rPr lang="en-US" b="0" i="0" dirty="0">
                <a:solidFill>
                  <a:srgbClr val="373737"/>
                </a:solidFill>
                <a:effectLst/>
                <a:latin typeface="Open Sans" panose="020B0606030504020204" pitchFamily="34" charset="0"/>
              </a:rPr>
              <a:t>Last June, we set a goal to grow by 20%, and so far we have welcomed in 13 new members. Why 20%? Back in the early 2000’s our club had 100 members. But our membership declined over the years. If we grow 20% each year, we figure we can get back to 100 members within three years if not sooner. We knew this would be a challenge, but like in business or sports, you set a target and build a plan to achieve it.</a:t>
            </a:r>
          </a:p>
          <a:p>
            <a:pPr algn="l" fontAlgn="base"/>
            <a:endParaRPr lang="en-US" b="0" i="0" dirty="0">
              <a:solidFill>
                <a:srgbClr val="373737"/>
              </a:solidFill>
              <a:effectLst/>
              <a:latin typeface="Open Sans" panose="020B0606030504020204" pitchFamily="34" charset="0"/>
            </a:endParaRPr>
          </a:p>
          <a:p>
            <a:pPr algn="l" fontAlgn="base"/>
            <a:r>
              <a:rPr lang="en-US" b="0" i="0" dirty="0">
                <a:solidFill>
                  <a:srgbClr val="373737"/>
                </a:solidFill>
                <a:effectLst/>
                <a:latin typeface="Open Sans" panose="020B0606030504020204" pitchFamily="34" charset="0"/>
              </a:rPr>
              <a:t>Here is how we did it:</a:t>
            </a:r>
          </a:p>
          <a:p>
            <a:pPr algn="l" fontAlgn="base">
              <a:buFont typeface="+mj-lt"/>
              <a:buAutoNum type="arabicPeriod"/>
            </a:pPr>
            <a:r>
              <a:rPr lang="en-US" b="1" i="0" dirty="0">
                <a:solidFill>
                  <a:srgbClr val="373737"/>
                </a:solidFill>
                <a:effectLst/>
                <a:latin typeface="inherit"/>
              </a:rPr>
              <a:t>We started corporate memberships</a:t>
            </a:r>
            <a:r>
              <a:rPr lang="en-US" b="0" i="0" dirty="0">
                <a:solidFill>
                  <a:srgbClr val="373737"/>
                </a:solidFill>
                <a:effectLst/>
                <a:latin typeface="inherit"/>
              </a:rPr>
              <a:t> in July which has helped us get new members as more than one person can attend the meeting. We modeled our corporate membership after Rotary guidelines where there is a primary member but if they cannot attend they send an alternative. This has helped us attract members who would not normally join. Several of the corporations have headquarters in Collierville like </a:t>
            </a:r>
            <a:r>
              <a:rPr lang="en-US" b="0" i="0" dirty="0" err="1">
                <a:solidFill>
                  <a:srgbClr val="373737"/>
                </a:solidFill>
                <a:effectLst/>
                <a:latin typeface="inherit"/>
              </a:rPr>
              <a:t>Muellar</a:t>
            </a:r>
            <a:r>
              <a:rPr lang="en-US" b="0" i="0" dirty="0">
                <a:solidFill>
                  <a:srgbClr val="373737"/>
                </a:solidFill>
                <a:effectLst/>
                <a:latin typeface="inherit"/>
              </a:rPr>
              <a:t>, MCR Safety, Alston Construction. This has enhanced the club via resources and also the ability to attract other corporations and change the image of Rotary.</a:t>
            </a:r>
          </a:p>
          <a:p>
            <a:pPr algn="l" fontAlgn="base">
              <a:buFont typeface="+mj-lt"/>
              <a:buAutoNum type="arabicPeriod"/>
            </a:pPr>
            <a:endParaRPr lang="en-US" b="0" i="0" dirty="0">
              <a:solidFill>
                <a:srgbClr val="373737"/>
              </a:solidFill>
              <a:effectLst/>
              <a:latin typeface="inherit"/>
            </a:endParaRPr>
          </a:p>
          <a:p>
            <a:pPr algn="l" fontAlgn="base">
              <a:buFont typeface="+mj-lt"/>
              <a:buAutoNum type="arabicPeriod"/>
            </a:pPr>
            <a:r>
              <a:rPr lang="en-US" b="1" i="0" dirty="0">
                <a:solidFill>
                  <a:srgbClr val="373737"/>
                </a:solidFill>
                <a:effectLst/>
                <a:latin typeface="inherit"/>
              </a:rPr>
              <a:t>We set a goal of attracting more women and young professionals </a:t>
            </a:r>
            <a:r>
              <a:rPr lang="en-US" b="0" i="0" dirty="0">
                <a:solidFill>
                  <a:srgbClr val="373737"/>
                </a:solidFill>
                <a:effectLst/>
                <a:latin typeface="inherit"/>
              </a:rPr>
              <a:t>so we did not look like “the old guys club.” We put female members and younger members in charge of projects that increased their visibility in the community and made them ambassadors to attract other prospective members. When people saw we had young professionals and women in our club, more were attracted. And these prospective members saw the value of what we were doing. Of our 13 new members, six are women.</a:t>
            </a:r>
          </a:p>
          <a:p>
            <a:pPr algn="l" fontAlgn="base">
              <a:buFont typeface="+mj-lt"/>
              <a:buAutoNum type="arabicPeriod"/>
            </a:pPr>
            <a:endParaRPr lang="en-US" b="0" i="0" dirty="0">
              <a:solidFill>
                <a:srgbClr val="373737"/>
              </a:solidFill>
              <a:effectLst/>
              <a:latin typeface="inherit"/>
            </a:endParaRPr>
          </a:p>
          <a:p>
            <a:pPr algn="l" fontAlgn="base">
              <a:buFont typeface="+mj-lt"/>
              <a:buAutoNum type="arabicPeriod"/>
            </a:pPr>
            <a:r>
              <a:rPr lang="en-US" b="1" i="0" dirty="0">
                <a:solidFill>
                  <a:srgbClr val="373737"/>
                </a:solidFill>
                <a:effectLst/>
                <a:latin typeface="inherit"/>
              </a:rPr>
              <a:t>We created an online application</a:t>
            </a:r>
            <a:r>
              <a:rPr lang="en-US" b="0" i="0" dirty="0">
                <a:solidFill>
                  <a:srgbClr val="373737"/>
                </a:solidFill>
                <a:effectLst/>
                <a:latin typeface="inherit"/>
              </a:rPr>
              <a:t> that made it very easy to fill out all the information required.</a:t>
            </a:r>
          </a:p>
          <a:p>
            <a:pPr algn="l" fontAlgn="base">
              <a:buFont typeface="+mj-lt"/>
              <a:buAutoNum type="arabicPeriod"/>
            </a:pPr>
            <a:endParaRPr lang="en-US" b="0" i="0" dirty="0">
              <a:solidFill>
                <a:srgbClr val="373737"/>
              </a:solidFill>
              <a:effectLst/>
              <a:latin typeface="inherit"/>
            </a:endParaRPr>
          </a:p>
          <a:p>
            <a:pPr algn="l" fontAlgn="base">
              <a:buFont typeface="+mj-lt"/>
              <a:buAutoNum type="arabicPeriod"/>
            </a:pPr>
            <a:r>
              <a:rPr lang="en-US" b="1" i="0" dirty="0">
                <a:solidFill>
                  <a:srgbClr val="373737"/>
                </a:solidFill>
                <a:effectLst/>
                <a:latin typeface="inherit"/>
              </a:rPr>
              <a:t>We organized service projects that built awareness</a:t>
            </a:r>
            <a:r>
              <a:rPr lang="en-US" b="0" i="0" dirty="0">
                <a:solidFill>
                  <a:srgbClr val="373737"/>
                </a:solidFill>
                <a:effectLst/>
                <a:latin typeface="inherit"/>
              </a:rPr>
              <a:t> of the club and helped attract people who want to do service work. We rang the Salvation Army Bell this year at one location and it got high participation from members and their families. We set a goal of raising the most money of any Salvation Army location in the Greater Memphis Area which we did. During the bell ringing we had several people come up and ask how they could join Rotary because they wanted to be part of something like this. The Salvation Army is a great cause because they help so many people in need and most of the funds go to the needy vs administration/overhead. And everyone who rings the bell tells you it is a very rewarding personal experience. Many bring their children to participate so they can witness the “giving by others.” We just won the Non Profit of the Year Award from the Chamber of Commerce because of our service.</a:t>
            </a:r>
          </a:p>
          <a:p>
            <a:pPr algn="l" fontAlgn="base">
              <a:buFont typeface="+mj-lt"/>
              <a:buAutoNum type="arabicPeriod"/>
            </a:pPr>
            <a:endParaRPr lang="en-US" b="0" i="0" dirty="0">
              <a:solidFill>
                <a:srgbClr val="373737"/>
              </a:solidFill>
              <a:effectLst/>
              <a:latin typeface="inherit"/>
            </a:endParaRPr>
          </a:p>
          <a:p>
            <a:pPr algn="l" fontAlgn="base">
              <a:buFont typeface="+mj-lt"/>
              <a:buAutoNum type="arabicPeriod"/>
            </a:pPr>
            <a:r>
              <a:rPr lang="en-US" b="1" i="0" dirty="0">
                <a:solidFill>
                  <a:srgbClr val="373737"/>
                </a:solidFill>
                <a:effectLst/>
                <a:latin typeface="inherit"/>
              </a:rPr>
              <a:t>We told our story via social media</a:t>
            </a:r>
            <a:r>
              <a:rPr lang="en-US" b="0" i="0" dirty="0">
                <a:solidFill>
                  <a:srgbClr val="373737"/>
                </a:solidFill>
                <a:effectLst/>
                <a:latin typeface="inherit"/>
              </a:rPr>
              <a:t> so non Rotarians could see what we are doing to support our community, want to be part of a successful team, and come join Rotary. Each week we do a profile story on a member so people can see who is in Rotary and something about the person. We also post on Facebook every time we have a club meeting where we talk about the speakers or recognize people. When we have events like Salvation Army, we take pictures of the bell ringers and encourage people to donate. This gets the name of Rotary in front of people as its “the best kept secret” as some of our members say.</a:t>
            </a:r>
          </a:p>
          <a:p>
            <a:pPr algn="l" fontAlgn="base">
              <a:buFont typeface="+mj-lt"/>
              <a:buAutoNum type="arabicPeriod"/>
            </a:pPr>
            <a:endParaRPr lang="en-US" b="0" i="0" dirty="0">
              <a:solidFill>
                <a:srgbClr val="373737"/>
              </a:solidFill>
              <a:effectLst/>
              <a:latin typeface="inherit"/>
            </a:endParaRPr>
          </a:p>
          <a:p>
            <a:pPr algn="l" fontAlgn="base">
              <a:buFont typeface="+mj-lt"/>
              <a:buAutoNum type="arabicPeriod"/>
            </a:pPr>
            <a:r>
              <a:rPr lang="en-US" b="1" i="0" dirty="0">
                <a:solidFill>
                  <a:srgbClr val="373737"/>
                </a:solidFill>
                <a:effectLst/>
                <a:latin typeface="inherit"/>
              </a:rPr>
              <a:t>We provided meeting options, </a:t>
            </a:r>
            <a:r>
              <a:rPr lang="en-US" b="0" i="0" dirty="0">
                <a:solidFill>
                  <a:srgbClr val="373737"/>
                </a:solidFill>
                <a:effectLst/>
                <a:latin typeface="inherit"/>
              </a:rPr>
              <a:t>meeting in person (except for December and January) with the option of attending by Zoom if you could not attend in person. We follow health department guidelines and post them the day before the meeting so Rotarians know what to expect. Our county essentially shut down in December and January due to an increase in COVID and our speakers were limited due to access to Zooming their stories. (Learn more about </a:t>
            </a:r>
            <a:r>
              <a:rPr lang="en-US" b="0" i="0" u="none" strike="noStrike" dirty="0">
                <a:solidFill>
                  <a:srgbClr val="1470B7"/>
                </a:solidFill>
                <a:effectLst/>
                <a:latin typeface="inherit"/>
                <a:hlinkClick r:id="rId3"/>
              </a:rPr>
              <a:t>holding engaging online meetings</a:t>
            </a:r>
            <a:r>
              <a:rPr lang="en-US" b="0" i="0" dirty="0">
                <a:solidFill>
                  <a:srgbClr val="373737"/>
                </a:solidFill>
                <a:effectLst/>
                <a:latin typeface="inherit"/>
              </a:rPr>
              <a:t>)</a:t>
            </a:r>
          </a:p>
          <a:p>
            <a:pPr algn="l" fontAlgn="base">
              <a:buFont typeface="+mj-lt"/>
              <a:buAutoNum type="arabicPeriod"/>
            </a:pPr>
            <a:endParaRPr lang="en-US" b="0" i="0" dirty="0">
              <a:solidFill>
                <a:srgbClr val="373737"/>
              </a:solidFill>
              <a:effectLst/>
              <a:latin typeface="inherit"/>
            </a:endParaRPr>
          </a:p>
          <a:p>
            <a:pPr algn="l" fontAlgn="base">
              <a:buFont typeface="+mj-lt"/>
              <a:buAutoNum type="arabicPeriod"/>
            </a:pPr>
            <a:r>
              <a:rPr lang="en-US" b="1" i="0" dirty="0">
                <a:solidFill>
                  <a:srgbClr val="373737"/>
                </a:solidFill>
                <a:effectLst/>
                <a:latin typeface="inherit"/>
              </a:rPr>
              <a:t>We embraced diversity</a:t>
            </a:r>
            <a:r>
              <a:rPr lang="en-US" b="0" i="0" dirty="0">
                <a:solidFill>
                  <a:srgbClr val="373737"/>
                </a:solidFill>
                <a:effectLst/>
                <a:latin typeface="inherit"/>
              </a:rPr>
              <a:t>. Diversity brings increased energy and new ideas. If you have projects that are very appealing it helps you attract young members. Plus, young members have children and they understand the value of vaccinating children to prevent polio, or providing Christmas gifts, or ringing the bell for the Salvation Army, or sponsoring a Gift of Life Child for major heart surgery from Honduras.</a:t>
            </a:r>
          </a:p>
          <a:p>
            <a:pPr algn="l" fontAlgn="base"/>
            <a:r>
              <a:rPr lang="en-US" b="0" i="0" dirty="0">
                <a:solidFill>
                  <a:srgbClr val="373737"/>
                </a:solidFill>
                <a:effectLst/>
                <a:latin typeface="Open Sans" panose="020B0606030504020204" pitchFamily="34" charset="0"/>
              </a:rPr>
              <a:t>We are not done growing this year. I hope we get another five to eight new members before year end. We will be remembering the year of COVID-19 as the year we grew our membership in double digits. How about your club?</a:t>
            </a:r>
          </a:p>
          <a:p>
            <a:pPr algn="l" fontAlgn="base"/>
            <a:endParaRPr lang="en-US" b="0" i="0" dirty="0">
              <a:solidFill>
                <a:srgbClr val="373737"/>
              </a:solidFill>
              <a:effectLst/>
              <a:latin typeface="Open Sans" panose="020B0606030504020204" pitchFamily="34" charset="0"/>
            </a:endParaRPr>
          </a:p>
          <a:p>
            <a:pPr algn="l" fontAlgn="base"/>
            <a:r>
              <a:rPr lang="en-US" b="0" i="0" dirty="0">
                <a:solidFill>
                  <a:srgbClr val="373737"/>
                </a:solidFill>
                <a:effectLst/>
                <a:latin typeface="Open Sans" panose="020B0606030504020204" pitchFamily="34" charset="0"/>
              </a:rPr>
              <a:t>https://blog.rotary.org/2021/05/06/7-tips-to-growing-membership/#more-11918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4036" name="Slide Number Placeholder 3">
            <a:extLst>
              <a:ext uri="{FF2B5EF4-FFF2-40B4-BE49-F238E27FC236}">
                <a16:creationId xmlns:a16="http://schemas.microsoft.com/office/drawing/2014/main" id="{3546A5F9-9AFF-4CBC-A6C6-3AD1EDA9B8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a:defRPr>
            </a:lvl1pPr>
            <a:lvl2pPr marL="742950" indent="-285750" defTabSz="931863">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defTabSz="931863">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defTabSz="931863">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defTabSz="931863">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DAFF0FA8-BCF9-4F53-AFF6-F7411CCB0DC1}" type="slidenum">
              <a:rPr lang="en-US" altLang="en-US"/>
              <a:pPr>
                <a:spcBef>
                  <a:spcPct val="0"/>
                </a:spcBef>
              </a:pPr>
              <a:t>12</a:t>
            </a:fld>
            <a:endParaRPr lang="en-US" altLang="en-US"/>
          </a:p>
        </p:txBody>
      </p:sp>
    </p:spTree>
    <p:extLst>
      <p:ext uri="{BB962C8B-B14F-4D97-AF65-F5344CB8AC3E}">
        <p14:creationId xmlns:p14="http://schemas.microsoft.com/office/powerpoint/2010/main" val="330821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Sedona Village Rotary inspired their city and attracted 15 new members through a new service project, building a community garden. The idea came by listening to the community's biggest needs at the start of the pandemic: 1.The scarcity of food and 2. The desire to connect outdoors. The idea was met with enthusiasm from the club, members of the community, and local businesses/ organizations and quickly grew into the passionate project for which everyone rallied. Club President Heather </a:t>
            </a:r>
            <a:r>
              <a:rPr lang="en-US" dirty="0" err="1"/>
              <a:t>Hermen</a:t>
            </a:r>
            <a:r>
              <a:rPr lang="en-US" dirty="0"/>
              <a:t> shares “We know that this is working because the community is showing up. They’re participating, and they’re engaging and they’re watching. They’re digging their hands into the soil with us.” Listen to the beautiful story of this incredibly dynamic and engaging project in an interview from District 5495 Governor Elect Larry Horton in their podcast here: </a:t>
            </a:r>
            <a:r>
              <a:rPr lang="en-US" dirty="0">
                <a:hlinkClick r:id="rId3"/>
              </a:rPr>
              <a:t>The Membership Blueprint - </a:t>
            </a:r>
            <a:r>
              <a:rPr lang="en-US" dirty="0" err="1">
                <a:hlinkClick r:id="rId3"/>
              </a:rPr>
              <a:t>Whooshkaa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187141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DBDA8FD-628B-44D6-A9CB-9CA0A4393054}"/>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16E33D25-E8DC-43E5-B445-4D284C5E1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rPr>
              <a:t>The Rotary Club of Redmond has reached their membership goal of 45 members, grown by 41% since 1 July 2018, and transformed their membership into a highly engaged group of doers. These successes came from good leadership, effective trainings, and a continued focus on club assessment. Here’s their story:</a:t>
            </a:r>
            <a:endParaRPr lang="en-US" sz="11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rPr>
              <a:t>Current Membership Chair Beckie Sibley first joined the Rotary Club of Redmond in October 2017 after being matched through RI’s Membership Leads program. She found her new club to be very unwelcoming but loved what Rotary stood for and was determined to stick with it. Soon, she was asked not only to join the membership committee, but to be their chair for the 2018-19 year. Beckie seized the opportunity and in preparation, she and 5 others attended the </a:t>
            </a:r>
            <a:r>
              <a:rPr lang="en-US" sz="1200" u="sng" dirty="0">
                <a:solidFill>
                  <a:srgbClr val="000000"/>
                </a:solidFill>
                <a:effectLst/>
                <a:latin typeface="Arial Narrow" panose="020B0606020202030204" pitchFamily="34" charset="0"/>
                <a:ea typeface="Calibri" panose="020F0502020204030204" pitchFamily="34" charset="0"/>
                <a:hlinkClick r:id="rId3"/>
              </a:rPr>
              <a:t>Priority One</a:t>
            </a:r>
            <a:r>
              <a:rPr lang="en-US" sz="1200" dirty="0">
                <a:solidFill>
                  <a:srgbClr val="000000"/>
                </a:solidFill>
                <a:effectLst/>
                <a:latin typeface="Arial Narrow" panose="020B0606020202030204" pitchFamily="34" charset="0"/>
                <a:ea typeface="Calibri" panose="020F0502020204030204" pitchFamily="34" charset="0"/>
              </a:rPr>
              <a:t> Training facilitated by zone coordinators hosted within District 5110. Inspired, she brought back new tools, resources, and strategies to her club. This is when the club started to turn things around and revitalize how they engaged with new and existing members. </a:t>
            </a:r>
            <a:endParaRPr lang="en-US" sz="11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rPr>
              <a:t>The club decided to implement several changes, but here were some of the biggest takeaways: </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Times New Roman" panose="02020603050405020304" pitchFamily="18" charset="0"/>
              </a:rPr>
              <a:t>Show your hospitality. Make sure your meetings and events are warm and welcoming. Follow up with guests and make sure the outreach is sincere and genuine.</a:t>
            </a:r>
            <a:endParaRPr lang="en-US" sz="10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Times New Roman" panose="02020603050405020304" pitchFamily="18" charset="0"/>
              </a:rPr>
              <a:t>Make introductions personal. Don’t just describe someone by their job or how long they’ve been in Rotary, but include their hobbies, their passions, and accomplishments.</a:t>
            </a:r>
            <a:endParaRPr lang="en-US" sz="10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Times New Roman" panose="02020603050405020304" pitchFamily="18" charset="0"/>
              </a:rPr>
              <a:t>Mentor new members. Help them identify their own goals for joining the club.</a:t>
            </a:r>
            <a:endParaRPr lang="en-US" sz="10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i="1" dirty="0">
                <a:effectLst/>
                <a:latin typeface="Arial Narrow" panose="020B0606020202030204" pitchFamily="34" charset="0"/>
                <a:ea typeface="Times New Roman" panose="02020603050405020304" pitchFamily="18" charset="0"/>
              </a:rPr>
              <a:t>Make it family friendly.</a:t>
            </a:r>
            <a:r>
              <a:rPr lang="en-US" sz="1200" dirty="0">
                <a:effectLst/>
                <a:latin typeface="Arial Narrow" panose="020B0606020202030204" pitchFamily="34" charset="0"/>
                <a:ea typeface="Times New Roman" panose="02020603050405020304" pitchFamily="18" charset="0"/>
              </a:rPr>
              <a:t> Their club’s fireside chats always encourage members to bring their children, grandchildren, and family friends.</a:t>
            </a:r>
            <a:endParaRPr lang="en-US" sz="10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i="1" dirty="0">
                <a:effectLst/>
                <a:latin typeface="Arial Narrow" panose="020B0606020202030204" pitchFamily="34" charset="0"/>
                <a:ea typeface="Times New Roman" panose="02020603050405020304" pitchFamily="18" charset="0"/>
              </a:rPr>
              <a:t>Spread out the Membership Committee at meetings</a:t>
            </a:r>
            <a:r>
              <a:rPr lang="en-US" sz="1200" dirty="0">
                <a:effectLst/>
                <a:latin typeface="Arial Narrow" panose="020B0606020202030204" pitchFamily="34" charset="0"/>
                <a:ea typeface="Times New Roman" panose="02020603050405020304" pitchFamily="18" charset="0"/>
              </a:rPr>
              <a:t>. It’s a great way to engage with all members of the club.</a:t>
            </a:r>
            <a:endParaRPr lang="en-US" sz="10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i="1" dirty="0">
                <a:effectLst/>
                <a:latin typeface="Arial Narrow" panose="020B0606020202030204" pitchFamily="34" charset="0"/>
                <a:ea typeface="Times New Roman" panose="02020603050405020304" pitchFamily="18" charset="0"/>
              </a:rPr>
              <a:t>Attend trainings</a:t>
            </a:r>
            <a:r>
              <a:rPr lang="en-US" sz="1200" dirty="0">
                <a:effectLst/>
                <a:latin typeface="Arial Narrow" panose="020B0606020202030204" pitchFamily="34" charset="0"/>
                <a:ea typeface="Times New Roman" panose="02020603050405020304" pitchFamily="18" charset="0"/>
              </a:rPr>
              <a:t>. Beckie gives a lot of credit for their club’s evolution to the Priority One Training and for the Strategic Planning training offered by her district.</a:t>
            </a:r>
            <a:endParaRPr lang="en-US" sz="1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rPr>
              <a:t>We’re so impressed with the positive club culture the Redmond Rotary Club has developed and wish them the best on their future endeavors!</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4036" name="Slide Number Placeholder 3">
            <a:extLst>
              <a:ext uri="{FF2B5EF4-FFF2-40B4-BE49-F238E27FC236}">
                <a16:creationId xmlns:a16="http://schemas.microsoft.com/office/drawing/2014/main" id="{3546A5F9-9AFF-4CBC-A6C6-3AD1EDA9B8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a:defRPr>
            </a:lvl1pPr>
            <a:lvl2pPr marL="742950" indent="-285750" defTabSz="931863">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defTabSz="931863">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defTabSz="931863">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defTabSz="931863">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DAFF0FA8-BCF9-4F53-AFF6-F7411CCB0DC1}" type="slidenum">
              <a:rPr lang="en-US" altLang="en-US"/>
              <a:pPr>
                <a:spcBef>
                  <a:spcPct val="0"/>
                </a:spcBef>
              </a:pPr>
              <a:t>14</a:t>
            </a:fld>
            <a:endParaRPr lang="en-US" altLang="en-US"/>
          </a:p>
        </p:txBody>
      </p:sp>
    </p:spTree>
    <p:extLst>
      <p:ext uri="{BB962C8B-B14F-4D97-AF65-F5344CB8AC3E}">
        <p14:creationId xmlns:p14="http://schemas.microsoft.com/office/powerpoint/2010/main" val="34335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Next, I hope you’re aware of these aspects of flexibility, but in case you’re not, let’s go over them quickly.</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a:t>Research tells us that clubs that have more freedom to determine </a:t>
            </a:r>
            <a:r>
              <a:rPr lang="en-US" sz="1200" b="1" baseline="0" dirty="0"/>
              <a:t>how</a:t>
            </a:r>
            <a:r>
              <a:rPr lang="en-US" sz="1200" baseline="0" dirty="0"/>
              <a:t> they hold their meetings, </a:t>
            </a:r>
            <a:r>
              <a:rPr lang="en-US" sz="1200" b="1" baseline="0" dirty="0"/>
              <a:t>who</a:t>
            </a:r>
            <a:r>
              <a:rPr lang="en-US" sz="1200" baseline="0" dirty="0"/>
              <a:t> they invite to membership and </a:t>
            </a:r>
            <a:r>
              <a:rPr lang="en-US" sz="1200" b="1" baseline="0" dirty="0"/>
              <a:t>what</a:t>
            </a:r>
            <a:r>
              <a:rPr lang="en-US" sz="1200" baseline="0" dirty="0"/>
              <a:t> defines engagement - are more vibrant and have a greater ability to grow.</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many ways that clubs can utilize flexibility to meet prospective and current member needs,</a:t>
            </a:r>
            <a:r>
              <a:rPr lang="en-US" baseline="0" dirty="0"/>
              <a:t> simply by updating your club bylaws. </a:t>
            </a:r>
            <a:endParaRPr lang="en-US" dirty="0"/>
          </a:p>
          <a:p>
            <a:pPr marL="228600" lvl="0" indent="-228600" algn="l" rtl="0">
              <a:spcBef>
                <a:spcPts val="0"/>
              </a:spcBef>
              <a:spcAft>
                <a:spcPts val="0"/>
              </a:spcAft>
              <a:buAutoNum type="arabicPeriod"/>
            </a:pPr>
            <a:r>
              <a:rPr lang="en-US" dirty="0"/>
              <a:t>Meeting format –Obviously we’ve seen the pandemic force clubs to change their meeting format. And some are finding they can engage people who were no longer attending in person meetings because of their schedule. A “meeting” can also be a social, a service project, a tour of a local business – the sky is the limit.</a:t>
            </a:r>
          </a:p>
          <a:p>
            <a:pPr marL="228600" lvl="0" indent="-228600" algn="l" rtl="0">
              <a:spcBef>
                <a:spcPts val="0"/>
              </a:spcBef>
              <a:spcAft>
                <a:spcPts val="0"/>
              </a:spcAft>
              <a:buAutoNum type="arabicPeriod"/>
            </a:pPr>
            <a:r>
              <a:rPr lang="en-US" dirty="0"/>
              <a:t>How often does Rotary actually require you to meet or gather? Anyone know? Meeting frequency can vary, as long as clubs offering two opportunities to meet or gather per month. Be sure to enter any additional meeting details into My Rotary.</a:t>
            </a:r>
          </a:p>
          <a:p>
            <a:pPr marL="228600" lvl="0" indent="-228600" algn="l" rtl="0">
              <a:spcBef>
                <a:spcPts val="0"/>
              </a:spcBef>
              <a:spcAft>
                <a:spcPts val="0"/>
              </a:spcAft>
              <a:buAutoNum type="arabicPeriod"/>
            </a:pPr>
            <a:r>
              <a:rPr lang="en-US" dirty="0"/>
              <a:t>Clubs can offer different membership types – corporate, associate,</a:t>
            </a:r>
            <a:r>
              <a:rPr lang="en-US" baseline="0" dirty="0"/>
              <a:t> family, young professional. You’ll still report members as active or honorary, but you’ll keep track of it locally.</a:t>
            </a:r>
          </a:p>
          <a:p>
            <a:pPr marL="228600" lvl="0" indent="-228600" algn="l" rtl="0">
              <a:spcBef>
                <a:spcPts val="0"/>
              </a:spcBef>
              <a:spcAft>
                <a:spcPts val="0"/>
              </a:spcAft>
              <a:buAutoNum type="arabicPeriod"/>
            </a:pPr>
            <a:r>
              <a:rPr lang="en-US" baseline="0" dirty="0"/>
              <a:t>There are many different club models that have emerged over the years– cause-based clubs, passport clubs, satellite clubs – we have guides on My Rotary for many of these. Some clubs will revitalize themselves by adopting a cause or shifting the focus of their club.</a:t>
            </a:r>
          </a:p>
          <a:p>
            <a:pPr marL="228600" lvl="0" indent="-228600" algn="l" rtl="0">
              <a:spcBef>
                <a:spcPts val="0"/>
              </a:spcBef>
              <a:spcAft>
                <a:spcPts val="0"/>
              </a:spcAft>
              <a:buAutoNum type="arabicPeriod"/>
            </a:pPr>
            <a:r>
              <a:rPr lang="en-US" dirty="0"/>
              <a:t>And</a:t>
            </a:r>
            <a:r>
              <a:rPr lang="en-US" baseline="0" dirty="0"/>
              <a:t> of course, clubs can relax or tighten attendance depending on what works for you. Encourage engagement over attendance – and having multiple ways to participate helps with that.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(ASK ATTENDEES WHAT’S WORKING FOR THEM &amp; WHAT CHALLENGES THEY’RE EXPERIENCING WITH FLEXIBILITY)</a:t>
            </a:r>
          </a:p>
          <a:p>
            <a:pPr marL="0" lvl="0" indent="0" algn="l" rtl="0">
              <a:spcBef>
                <a:spcPts val="0"/>
              </a:spcBef>
              <a:spcAft>
                <a:spcPts val="0"/>
              </a:spcAft>
              <a:buNone/>
            </a:pPr>
            <a:r>
              <a:rPr lang="en-US" dirty="0"/>
              <a:t>CLICK</a:t>
            </a:r>
          </a:p>
          <a:p>
            <a:pPr marL="228600" lvl="0" indent="-228600" algn="l" rtl="0">
              <a:spcBef>
                <a:spcPts val="0"/>
              </a:spcBef>
              <a:spcAft>
                <a:spcPts val="0"/>
              </a:spcAft>
              <a:buAutoNum type="arabicPeriod"/>
            </a:pPr>
            <a:endParaRPr dirty="0"/>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play a little game because we’ve all been on Zoom a lot!</a:t>
            </a:r>
          </a:p>
          <a:p>
            <a:endParaRPr lang="en-US" dirty="0"/>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1634376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 can’t pick one of you to roll the dice, I’m going to do it for us. We’ll then jump to the numbered question, and I’ll ask for volunteers for how we can solve the club experience issue.</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416680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685800"/>
            <a:ext cx="3508375" cy="1973263"/>
          </a:xfrm>
        </p:spPr>
      </p:sp>
      <p:sp>
        <p:nvSpPr>
          <p:cNvPr id="3" name="Notes Placeholder 2"/>
          <p:cNvSpPr>
            <a:spLocks noGrp="1"/>
          </p:cNvSpPr>
          <p:nvPr>
            <p:ph type="body" idx="1"/>
          </p:nvPr>
        </p:nvSpPr>
        <p:spPr>
          <a:xfrm>
            <a:off x="685800" y="2941983"/>
            <a:ext cx="5486400" cy="5406887"/>
          </a:xfrm>
        </p:spPr>
        <p:txBody>
          <a:bodyPr/>
          <a:lstStyle/>
          <a:p>
            <a:pPr fontAlgn="base"/>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Helvetica"/>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Helvetica"/>
              <a:sym typeface="Arial"/>
            </a:endParaRPr>
          </a:p>
        </p:txBody>
      </p:sp>
    </p:spTree>
    <p:extLst>
      <p:ext uri="{BB962C8B-B14F-4D97-AF65-F5344CB8AC3E}">
        <p14:creationId xmlns:p14="http://schemas.microsoft.com/office/powerpoint/2010/main" val="232523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here – at the heart of things. </a:t>
            </a:r>
          </a:p>
          <a:p>
            <a:endParaRPr lang="en-US" dirty="0"/>
          </a:p>
          <a:p>
            <a:r>
              <a:rPr lang="en-US" dirty="0"/>
              <a:t>Why is our club experience the most important thing?</a:t>
            </a:r>
          </a:p>
          <a:p>
            <a:endParaRPr lang="en-US" dirty="0"/>
          </a:p>
          <a:p>
            <a:r>
              <a:rPr lang="en-US" dirty="0"/>
              <a:t>Does anyone have ideas?</a:t>
            </a:r>
          </a:p>
          <a:p>
            <a:endParaRPr lang="en-US" dirty="0"/>
          </a:p>
          <a:p>
            <a:r>
              <a:rPr lang="en-US" dirty="0"/>
              <a:t>Incoming president Jennifer Jones </a:t>
            </a:r>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47733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685800"/>
            <a:ext cx="3508375" cy="1973263"/>
          </a:xfrm>
        </p:spPr>
      </p:sp>
      <p:sp>
        <p:nvSpPr>
          <p:cNvPr id="3" name="Notes Placeholder 2"/>
          <p:cNvSpPr>
            <a:spLocks noGrp="1"/>
          </p:cNvSpPr>
          <p:nvPr>
            <p:ph type="body" idx="1"/>
          </p:nvPr>
        </p:nvSpPr>
        <p:spPr>
          <a:xfrm>
            <a:off x="685800" y="2941983"/>
            <a:ext cx="5486400" cy="5406887"/>
          </a:xfrm>
        </p:spPr>
        <p:txBody>
          <a:bodyPr/>
          <a:lstStyle/>
          <a:p>
            <a:pPr fontAlgn="base"/>
            <a:r>
              <a:rPr lang="en-US" sz="1200" kern="1200" dirty="0">
                <a:solidFill>
                  <a:schemeClr val="tx1"/>
                </a:solidFill>
                <a:effectLst/>
                <a:latin typeface="Arial Narrow" panose="020B0606020202030204" pitchFamily="34" charset="0"/>
              </a:rPr>
              <a:t>So if our club experience, is our product, what do our members want?</a:t>
            </a:r>
          </a:p>
          <a:p>
            <a:pPr fontAlgn="base"/>
            <a:endParaRPr lang="en-US" sz="1200" kern="1200" dirty="0">
              <a:solidFill>
                <a:schemeClr val="tx1"/>
              </a:solidFill>
              <a:effectLst/>
              <a:latin typeface="Arial Narrow" panose="020B0606020202030204" pitchFamily="34" charset="0"/>
            </a:endParaRPr>
          </a:p>
          <a:p>
            <a:pPr fontAlgn="base"/>
            <a:r>
              <a:rPr lang="en-US" sz="1200" kern="1200" dirty="0">
                <a:solidFill>
                  <a:schemeClr val="tx1"/>
                </a:solidFill>
                <a:effectLst/>
                <a:latin typeface="Arial Narrow" panose="020B0606020202030204" pitchFamily="34" charset="0"/>
              </a:rPr>
              <a:t>Research tells us that Rotarians and Rotaractors have slightly different priorities in their reasons for joining and staying, but generally, they are</a:t>
            </a:r>
            <a:r>
              <a:rPr lang="en-US" sz="1200" kern="1200" baseline="0" dirty="0">
                <a:solidFill>
                  <a:schemeClr val="tx1"/>
                </a:solidFill>
                <a:effectLst/>
                <a:latin typeface="Arial Narrow" panose="020B0606020202030204" pitchFamily="34" charset="0"/>
              </a:rPr>
              <a:t> looking for three things</a:t>
            </a:r>
            <a:r>
              <a:rPr lang="en-US" sz="1200" kern="1200" dirty="0">
                <a:solidFill>
                  <a:schemeClr val="tx1"/>
                </a:solidFill>
                <a:effectLst/>
                <a:latin typeface="Arial Narrow" panose="020B0606020202030204" pitchFamily="34" charset="0"/>
              </a:rPr>
              <a:t>: Local service, connecting with others, and professional and leadership development opportunities. </a:t>
            </a:r>
          </a:p>
          <a:p>
            <a:pPr fontAlgn="base"/>
            <a:endParaRPr lang="en-US" sz="1200" kern="1200" dirty="0">
              <a:solidFill>
                <a:schemeClr val="tx1"/>
              </a:solidFill>
              <a:effectLst/>
              <a:latin typeface="Arial Narrow" panose="020B0606020202030204" pitchFamily="34" charset="0"/>
            </a:endParaRPr>
          </a:p>
          <a:p>
            <a:pPr fontAlgn="base"/>
            <a:endParaRPr lang="en-US" sz="1200" kern="1200" dirty="0">
              <a:solidFill>
                <a:schemeClr val="tx1"/>
              </a:solidFill>
              <a:effectLst/>
              <a:latin typeface="Arial Narrow" panose="020B0606020202030204" pitchFamily="34" charset="0"/>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rPr>
              <a:t>Through these surveys,</a:t>
            </a:r>
            <a:r>
              <a:rPr lang="en-US" sz="1200" kern="1200" baseline="0" dirty="0">
                <a:solidFill>
                  <a:schemeClr val="tx1"/>
                </a:solidFill>
                <a:effectLst/>
                <a:latin typeface="Arial Narrow" panose="020B0606020202030204" pitchFamily="34" charset="0"/>
              </a:rPr>
              <a:t> w</a:t>
            </a:r>
            <a:r>
              <a:rPr lang="en-US" sz="1200" kern="1200" dirty="0">
                <a:solidFill>
                  <a:schemeClr val="tx1"/>
                </a:solidFill>
                <a:effectLst/>
                <a:latin typeface="Arial Narrow" panose="020B0606020202030204" pitchFamily="34" charset="0"/>
              </a:rPr>
              <a:t>e have also discovered a </a:t>
            </a:r>
            <a:r>
              <a:rPr lang="en-US" sz="1200" kern="1200" baseline="0" dirty="0">
                <a:solidFill>
                  <a:schemeClr val="tx1"/>
                </a:solidFill>
                <a:effectLst/>
                <a:latin typeface="Arial Narrow" panose="020B0606020202030204" pitchFamily="34" charset="0"/>
              </a:rPr>
              <a:t>compelling connection between member satisfaction and member retention. </a:t>
            </a:r>
            <a:endParaRPr lang="en-US" sz="1200" kern="1200" dirty="0">
              <a:solidFill>
                <a:schemeClr val="tx1"/>
              </a:solidFill>
              <a:effectLst/>
              <a:latin typeface="Arial Narrow" panose="020B0606020202030204" pitchFamily="34" charset="0"/>
            </a:endParaRPr>
          </a:p>
          <a:p>
            <a:pPr fontAlgn="base"/>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Helvetica"/>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Helvetica"/>
              <a:sym typeface="Arial"/>
            </a:endParaRPr>
          </a:p>
        </p:txBody>
      </p:sp>
    </p:spTree>
    <p:extLst>
      <p:ext uri="{BB962C8B-B14F-4D97-AF65-F5344CB8AC3E}">
        <p14:creationId xmlns:p14="http://schemas.microsoft.com/office/powerpoint/2010/main" val="8566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offer our clubs? Well, really, the sky is the limit. That’s the beauty of Rotary is that we’re so multi-faceted. The list here is not exhaustive – these are just several things we know members want.</a:t>
            </a:r>
          </a:p>
          <a:p>
            <a:endParaRPr lang="en-US" dirty="0"/>
          </a:p>
          <a:p>
            <a:r>
              <a:rPr lang="en-US" dirty="0"/>
              <a:t>At the virtual International Assembly, RIPE Jennifer Jones said, “</a:t>
            </a:r>
            <a:r>
              <a:rPr lang="en-US" sz="1200" b="0" i="0" kern="1200" dirty="0">
                <a:solidFill>
                  <a:schemeClr val="tx1"/>
                </a:solidFill>
                <a:effectLst/>
                <a:latin typeface="+mn-lt"/>
                <a:ea typeface="+mn-ea"/>
                <a:cs typeface="+mn-cs"/>
              </a:rPr>
              <a:t>For Rotary, “finding the right ‘part’ to engage each member should be our core function…It is our offer of hands-on service, personal growth, leadership development, and lifelong friendships that creates purpose and passion.”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an essence – it comes down to the club experience we’re offering – the opportunities available to our members – and not only making people feel included, heard, utilized, valued – it’s cultivating a sense of BELONGING in our clubs.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makes me think of HOME. </a:t>
            </a:r>
            <a:r>
              <a:rPr lang="en-US" sz="1200" b="0" i="0" u="none" strike="noStrike" kern="1200" cap="none" dirty="0">
                <a:solidFill>
                  <a:schemeClr val="tx1"/>
                </a:solidFill>
                <a:effectLst/>
                <a:latin typeface="+mn-lt"/>
                <a:ea typeface="Calibri"/>
                <a:cs typeface="Calibri"/>
                <a:sym typeface="Calibri"/>
              </a:rPr>
              <a:t>So as you absorb everything, be thinking: </a:t>
            </a:r>
            <a:r>
              <a:rPr lang="en-US" sz="1200" b="0" i="0" kern="1200" dirty="0">
                <a:solidFill>
                  <a:schemeClr val="tx1"/>
                </a:solidFill>
                <a:effectLst/>
                <a:latin typeface="+mn-lt"/>
                <a:ea typeface="+mn-ea"/>
                <a:cs typeface="+mn-cs"/>
              </a:rPr>
              <a:t>What is the role your club plays in your community? Is it people’s “3</a:t>
            </a:r>
            <a:r>
              <a:rPr lang="en-US" sz="1200" b="0" i="0" kern="1200" baseline="30000" dirty="0">
                <a:solidFill>
                  <a:schemeClr val="tx1"/>
                </a:solidFill>
                <a:effectLst/>
                <a:latin typeface="+mn-lt"/>
                <a:ea typeface="+mn-ea"/>
                <a:cs typeface="+mn-cs"/>
              </a:rPr>
              <a:t>rd</a:t>
            </a:r>
            <a:r>
              <a:rPr lang="en-US" sz="1200" b="0" i="0" kern="1200" dirty="0">
                <a:solidFill>
                  <a:schemeClr val="tx1"/>
                </a:solidFill>
                <a:effectLst/>
                <a:latin typeface="+mn-lt"/>
                <a:ea typeface="+mn-ea"/>
                <a:cs typeface="+mn-cs"/>
              </a:rPr>
              <a:t> space”? Their outlet? Is it their connection to others in an increasingly connected yet still isolating world? Is your club family? It may be many things to different members, and it’s important you think about all the roles your club plays (homes have lots of different rooms in them with different purposes) - so that you can best support and serve your members and your prospective members which could really be anyone in your community.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Talk about each point.</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280833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Our research also has revealed that feeling</a:t>
            </a:r>
            <a:r>
              <a:rPr lang="en-US" baseline="0" dirty="0">
                <a:latin typeface="Arial Narrow" panose="020B0606020202030204" pitchFamily="34" charset="0"/>
              </a:rPr>
              <a:t> welcomed by and comfortable with other club members is </a:t>
            </a:r>
            <a:r>
              <a:rPr lang="en-US" dirty="0">
                <a:latin typeface="Arial Narrow" panose="020B0606020202030204" pitchFamily="34" charset="0"/>
              </a:rPr>
              <a:t>the single most</a:t>
            </a:r>
            <a:r>
              <a:rPr lang="en-US" baseline="0" dirty="0">
                <a:latin typeface="Arial Narrow" panose="020B0606020202030204" pitchFamily="34" charset="0"/>
              </a:rPr>
              <a:t> important variable when it comes to both member satisfaction and member retention. As comfort increased, the probability of having a higher satisfaction with membership increased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Narrow" panose="020B0606020202030204" pitchFamily="34" charset="0"/>
              </a:rPr>
              <a:t>In</a:t>
            </a:r>
            <a:r>
              <a:rPr lang="en-US" dirty="0">
                <a:latin typeface="Arial Narrow" panose="020B0606020202030204" pitchFamily="34" charset="0"/>
              </a:rPr>
              <a:t> fact, a member who is not at all comfortable with other members is two to four times more likely to terminate their membership than a member who is extremely comfortable.</a:t>
            </a:r>
            <a:endParaRPr lang="en-US" sz="1200" kern="1200" dirty="0">
              <a:solidFill>
                <a:schemeClr val="tx1"/>
              </a:solidFill>
              <a:effectLst/>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Narrow" panose="020B0606020202030204" pitchFamily="34" charset="0"/>
              </a:rPr>
              <a:t>This applies not just to</a:t>
            </a:r>
            <a:r>
              <a:rPr lang="en-US" sz="1200" kern="1200" baseline="0" dirty="0">
                <a:solidFill>
                  <a:schemeClr val="tx1"/>
                </a:solidFill>
                <a:effectLst/>
                <a:latin typeface="Arial Narrow" panose="020B0606020202030204" pitchFamily="34" charset="0"/>
              </a:rPr>
              <a:t> current club members, but to anyone and e</a:t>
            </a:r>
            <a:r>
              <a:rPr lang="en-US" sz="1200" kern="1200" dirty="0">
                <a:solidFill>
                  <a:schemeClr val="tx1"/>
                </a:solidFill>
                <a:effectLst/>
                <a:latin typeface="Arial Narrow" panose="020B0606020202030204" pitchFamily="34" charset="0"/>
              </a:rPr>
              <a:t>veryone who engages with Rotary.</a:t>
            </a:r>
            <a:r>
              <a:rPr lang="en-US" sz="1200" kern="1200" baseline="0" dirty="0">
                <a:solidFill>
                  <a:schemeClr val="tx1"/>
                </a:solidFill>
                <a:effectLst/>
                <a:latin typeface="Arial Narrow" panose="020B0606020202030204" pitchFamily="34" charset="0"/>
              </a:rPr>
              <a:t> N</a:t>
            </a:r>
            <a:r>
              <a:rPr lang="en-US" sz="1200" kern="1200" dirty="0">
                <a:solidFill>
                  <a:schemeClr val="tx1"/>
                </a:solidFill>
                <a:effectLst/>
                <a:latin typeface="Arial Narrow" panose="020B0606020202030204" pitchFamily="34" charset="0"/>
              </a:rPr>
              <a:t>o matter who they are, where they are in the world, or how long they have been connected with us — all members, prospective members, and other</a:t>
            </a:r>
            <a:r>
              <a:rPr lang="en-US" sz="1200" kern="1200" baseline="0" dirty="0">
                <a:solidFill>
                  <a:schemeClr val="tx1"/>
                </a:solidFill>
                <a:effectLst/>
                <a:latin typeface="Arial Narrow" panose="020B0606020202030204" pitchFamily="34" charset="0"/>
              </a:rPr>
              <a:t> participants,</a:t>
            </a:r>
            <a:r>
              <a:rPr lang="en-US" sz="1200" kern="1200" dirty="0">
                <a:solidFill>
                  <a:schemeClr val="tx1"/>
                </a:solidFill>
                <a:effectLst/>
                <a:latin typeface="Arial Narrow" panose="020B0606020202030204" pitchFamily="34" charset="0"/>
              </a:rPr>
              <a:t> deserve and</a:t>
            </a:r>
            <a:r>
              <a:rPr lang="en-US" sz="1200" kern="1200" baseline="0" dirty="0">
                <a:solidFill>
                  <a:schemeClr val="tx1"/>
                </a:solidFill>
                <a:effectLst/>
                <a:latin typeface="Arial Narrow" panose="020B0606020202030204" pitchFamily="34" charset="0"/>
              </a:rPr>
              <a:t> expect to </a:t>
            </a:r>
            <a:r>
              <a:rPr lang="en-US" sz="1200" kern="1200" dirty="0">
                <a:solidFill>
                  <a:schemeClr val="tx1"/>
                </a:solidFill>
                <a:effectLst/>
                <a:latin typeface="Arial Narrow" panose="020B0606020202030204" pitchFamily="34" charset="0"/>
              </a:rPr>
              <a:t>feel valued, respected, and welcomed. This sometimes takes clubs taking a very honest look at themselves and outside themselves – to imagine what it would feel like coming to your club from a completely different background or socioeconomic status or race as compared to the current make up of your club.</a:t>
            </a: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61383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rPr>
              <a:t>When we ask former members why they</a:t>
            </a:r>
            <a:r>
              <a:rPr lang="en-US" sz="1200" kern="1200" baseline="0" dirty="0">
                <a:solidFill>
                  <a:schemeClr val="tx1"/>
                </a:solidFill>
                <a:effectLst/>
                <a:latin typeface="Arial Narrow" panose="020B0606020202030204" pitchFamily="34" charset="0"/>
              </a:rPr>
              <a:t> left</a:t>
            </a:r>
            <a:r>
              <a:rPr lang="en-US" sz="1200" kern="1200" dirty="0">
                <a:solidFill>
                  <a:schemeClr val="tx1"/>
                </a:solidFill>
                <a:effectLst/>
                <a:latin typeface="Arial Narrow" panose="020B0606020202030204" pitchFamily="34" charset="0"/>
              </a:rPr>
              <a:t>, many cite “unmet expectations.” It’s important to remember this, especially when many clubs are working hard to keep members involved in the midst of a pandemic. 30% of current members say they aren’t satisfied with their club experience. </a:t>
            </a:r>
            <a:endParaRPr lang="en-US" sz="1200" dirty="0"/>
          </a:p>
          <a:p>
            <a:endParaRPr lang="en-US" sz="1200" dirty="0"/>
          </a:p>
          <a:p>
            <a:r>
              <a:rPr lang="en-US" sz="1200" dirty="0"/>
              <a:t>So, club environment and culture are</a:t>
            </a:r>
            <a:r>
              <a:rPr lang="en-US" sz="1200" baseline="0" dirty="0"/>
              <a:t> crucial to the club experience for all members. For </a:t>
            </a:r>
            <a:r>
              <a:rPr lang="en-US" sz="1200" baseline="0" dirty="0" err="1"/>
              <a:t>Rotaractors</a:t>
            </a:r>
            <a:r>
              <a:rPr lang="en-US" sz="1200" baseline="0" dirty="0"/>
              <a:t>, financial and time commitments also play a role in whether a </a:t>
            </a:r>
            <a:r>
              <a:rPr lang="en-US" sz="1200" baseline="0" dirty="0" err="1"/>
              <a:t>Rotaractors</a:t>
            </a:r>
            <a:r>
              <a:rPr lang="en-US" sz="1200" baseline="0" dirty="0"/>
              <a:t> is likely to remain or leave their club.</a:t>
            </a:r>
            <a:endParaRPr lang="en-US" sz="1200" dirty="0"/>
          </a:p>
          <a:p>
            <a:endParaRPr lang="en-US" sz="1200" dirty="0"/>
          </a:p>
          <a:p>
            <a:r>
              <a:rPr lang="en-US" sz="1200" dirty="0"/>
              <a:t>Imagine being excited to be a member of your local club, only to discover that the experience you were promised isn’t what you got. We also have to be honest with potential members about the club experience and transparent about cost and time expectations. Virtual meetings have opened up new possibilities for meetings, but members also made it clear that virtual meetings interfered</a:t>
            </a:r>
            <a:r>
              <a:rPr lang="en-US" sz="1200" baseline="0" dirty="0"/>
              <a:t> with their ability to connect with others and that they should not be expected to pay full cost for virtual meetings. </a:t>
            </a:r>
            <a:endParaRPr lang="en-US" sz="1200" dirty="0"/>
          </a:p>
          <a:p>
            <a:r>
              <a:rPr lang="en-US" sz="1200" dirty="0"/>
              <a:t> </a:t>
            </a:r>
          </a:p>
          <a:p>
            <a:r>
              <a:rPr lang="en-US" sz="1200" dirty="0"/>
              <a:t>Clubs have more freedom than ever to structure themselves in ways that work for every member. Accommodating the needs of our members and the community requires </a:t>
            </a:r>
            <a:r>
              <a:rPr lang="en-US" sz="1200" b="1" dirty="0"/>
              <a:t>flexibility</a:t>
            </a:r>
            <a:r>
              <a:rPr lang="en-US" sz="1200" dirty="0"/>
              <a:t>. Virtual meetings might seem like an answer</a:t>
            </a:r>
            <a:r>
              <a:rPr lang="en-US" sz="1200" baseline="0" dirty="0"/>
              <a:t> as they</a:t>
            </a:r>
            <a:r>
              <a:rPr lang="en-US" sz="1200" dirty="0"/>
              <a:t> have opened up new possibilities, but virtual</a:t>
            </a:r>
            <a:r>
              <a:rPr lang="en-US" sz="1200" baseline="0" dirty="0"/>
              <a:t> meetings have to be employed smartly. </a:t>
            </a:r>
          </a:p>
          <a:p>
            <a:endParaRPr lang="en-US" sz="1200" dirty="0"/>
          </a:p>
          <a:p>
            <a:r>
              <a:rPr lang="en-US" sz="1200" dirty="0"/>
              <a:t>There </a:t>
            </a:r>
            <a:r>
              <a:rPr lang="en-US" sz="1200" b="1" dirty="0"/>
              <a:t>is</a:t>
            </a:r>
            <a:r>
              <a:rPr lang="en-US" sz="1200" dirty="0"/>
              <a:t> a club for everyone who</a:t>
            </a:r>
            <a:r>
              <a:rPr lang="en-US" sz="1200" baseline="0" dirty="0"/>
              <a:t> would like to make a difference through Rotary</a:t>
            </a:r>
            <a:r>
              <a:rPr lang="en-US" sz="1200" dirty="0"/>
              <a:t>. And if there isn’t one, we can create one. </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18186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we understand our club experience is most important for membership retention and attraction, HOW do go about ensuring this?</a:t>
            </a:r>
          </a:p>
          <a:p>
            <a:endParaRPr lang="en-US" dirty="0"/>
          </a:p>
          <a:p>
            <a:r>
              <a:rPr lang="en-US" dirty="0"/>
              <a:t>First, it starts with assessment. </a:t>
            </a:r>
          </a:p>
          <a:p>
            <a:endParaRPr lang="en-US" dirty="0"/>
          </a:p>
          <a:p>
            <a:r>
              <a:rPr lang="en-US" dirty="0"/>
              <a:t>Surveying your club members, and conducting the Rotary Club Health Check with your club’s Board depending on the size of your club.</a:t>
            </a:r>
          </a:p>
          <a:p>
            <a:endParaRPr lang="en-US" dirty="0"/>
          </a:p>
          <a:p>
            <a:r>
              <a:rPr lang="en-US" dirty="0"/>
              <a:t>Reviewing your club’s membership trends through reports in My Rotary.</a:t>
            </a:r>
          </a:p>
          <a:p>
            <a:endParaRPr lang="en-US" dirty="0"/>
          </a:p>
          <a:p>
            <a:r>
              <a:rPr lang="en-US" dirty="0"/>
              <a:t>Taking a look at current demographics of your club and census data of your community and seeing who’s missing.</a:t>
            </a:r>
          </a:p>
          <a:p>
            <a:endParaRPr lang="en-US" dirty="0"/>
          </a:p>
          <a:p>
            <a:r>
              <a:rPr lang="en-US" dirty="0"/>
              <a:t>Once you do that SWOT analysis, be sure to confront any aspects of your club culture that might not be working or welcoming for all people.</a:t>
            </a:r>
          </a:p>
          <a:p>
            <a:endParaRPr lang="en-US" dirty="0"/>
          </a:p>
          <a:p>
            <a:r>
              <a:rPr lang="en-US" dirty="0"/>
              <a:t>And be sure to get feedback from guests, friends, community members, former members, speakers.</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76007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assess, it’s time to create your membership plan. I can’t tell you how many clubs I’ve worked with who are so grateful they actually wrote down a membership plan.</a:t>
            </a:r>
          </a:p>
          <a:p>
            <a:endParaRPr lang="en-US" dirty="0"/>
          </a:p>
          <a:p>
            <a:r>
              <a:rPr lang="en-US" dirty="0"/>
              <a:t>Build a team. Make sure that you’re not doing it all as club president. If you don’t yet have a membership chair identified, please do and report them to RI.</a:t>
            </a:r>
          </a:p>
          <a:p>
            <a:endParaRPr lang="en-US" dirty="0"/>
          </a:p>
          <a:p>
            <a:r>
              <a:rPr lang="en-US" dirty="0"/>
              <a:t>Create your vision for your club over the next 5 years. I’ll highlight some resources that can guide you through this process.</a:t>
            </a:r>
          </a:p>
          <a:p>
            <a:endParaRPr lang="en-US" dirty="0"/>
          </a:p>
          <a:p>
            <a:r>
              <a:rPr lang="en-US" dirty="0"/>
              <a:t>Set goals and enter them into Rotary Club Central.</a:t>
            </a:r>
          </a:p>
          <a:p>
            <a:endParaRPr lang="en-US" dirty="0"/>
          </a:p>
          <a:p>
            <a:r>
              <a:rPr lang="en-US" dirty="0"/>
              <a:t>Then you have a place to come back to </a:t>
            </a:r>
            <a:r>
              <a:rPr lang="en-US" dirty="0" err="1"/>
              <a:t>to</a:t>
            </a:r>
            <a:r>
              <a:rPr lang="en-US" dirty="0"/>
              <a:t> hold yourselves accountable throughout the year.</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00891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delivering that club experience.</a:t>
            </a:r>
          </a:p>
          <a:p>
            <a:endParaRPr lang="en-US" dirty="0"/>
          </a:p>
          <a:p>
            <a:r>
              <a:rPr lang="en-US" dirty="0"/>
              <a:t>Based on your assessment, member feedback, and vision, implement flexibility if you need to – maybe that means switching one of your meetings to a service project or social.</a:t>
            </a:r>
          </a:p>
          <a:p>
            <a:endParaRPr lang="en-US" dirty="0"/>
          </a:p>
          <a:p>
            <a:r>
              <a:rPr lang="en-US" dirty="0"/>
              <a:t>Make sure you’re offering a variety of opportunities – just like that list we looked at earlier. People are looking for many things.</a:t>
            </a:r>
          </a:p>
          <a:p>
            <a:endParaRPr lang="en-US" dirty="0"/>
          </a:p>
          <a:p>
            <a:r>
              <a:rPr lang="en-US" dirty="0"/>
              <a:t>Check in with your members periodically. Assessment is ongoing.</a:t>
            </a:r>
          </a:p>
          <a:p>
            <a:endParaRPr lang="en-US" dirty="0"/>
          </a:p>
          <a:p>
            <a:r>
              <a:rPr lang="en-US" dirty="0"/>
              <a:t>And be sure to engage your community; through assessment and planning, you should have identified those folks who are missing and a plan to engage them. Maybe this looks like creating a Rotary Community Corps to bridge the gap. Maybe it’s simply about having coffee with someone.</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144965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notesSlide" Target="../notesSlides/notesSlide16.xml"/><Relationship Id="rId7" Type="http://schemas.openxmlformats.org/officeDocument/2006/relationships/image" Target="../media/image46.png"/><Relationship Id="rId2" Type="http://schemas.openxmlformats.org/officeDocument/2006/relationships/slideLayout" Target="../slideLayouts/slideLayout22.xml"/><Relationship Id="rId1" Type="http://schemas.openxmlformats.org/officeDocument/2006/relationships/tags" Target="../tags/tag7.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17.xml"/><Relationship Id="rId7" Type="http://schemas.openxmlformats.org/officeDocument/2006/relationships/slide" Target="slide21.xml"/><Relationship Id="rId2" Type="http://schemas.openxmlformats.org/officeDocument/2006/relationships/slideLayout" Target="../slideLayouts/slideLayout22.xml"/><Relationship Id="rId1" Type="http://schemas.openxmlformats.org/officeDocument/2006/relationships/tags" Target="../tags/tag8.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9.xml"/><Relationship Id="rId9" Type="http://schemas.openxmlformats.org/officeDocument/2006/relationships/slide" Target="slide23.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1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1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jpeg"/><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svg"/><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15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080484"/>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bg1"/>
                </a:solidFill>
                <a:latin typeface="Arial Narrow" panose="020B0606020202030204" pitchFamily="34" charset="0"/>
                <a:cs typeface="Arial" panose="020B0604020202020204" pitchFamily="34" charset="0"/>
              </a:rPr>
              <a:t>ENHANCING THE CLUB EXPERIENCE</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03393"/>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Arial Narrow" panose="020B0606020202030204" pitchFamily="34" charset="0"/>
              </a:rPr>
              <a:t>North Central PETS</a:t>
            </a:r>
          </a:p>
          <a:p>
            <a:pPr marL="0" indent="0" algn="ctr">
              <a:buNone/>
            </a:pPr>
            <a:r>
              <a:rPr lang="en-US" sz="3200" b="1" dirty="0">
                <a:solidFill>
                  <a:schemeClr val="bg1"/>
                </a:solidFill>
                <a:latin typeface="Arial Narrow" panose="020B0606020202030204" pitchFamily="34" charset="0"/>
              </a:rPr>
              <a:t>March 2022</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rot="5400000">
            <a:off x="4655126" y="3733799"/>
            <a:ext cx="12192000" cy="3879274"/>
          </a:xfrm>
          <a:prstGeom prst="rect">
            <a:avLst/>
          </a:prstGeom>
          <a:solidFill>
            <a:schemeClr val="bg1"/>
          </a:solidFill>
          <a:ln w="127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endParaRPr lang="en-US" dirty="0">
              <a:solidFill>
                <a:srgbClr val="58585A"/>
              </a:solidFill>
            </a:endParaRP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9" name="Title 7"/>
          <p:cNvSpPr txBox="1">
            <a:spLocks/>
          </p:cNvSpPr>
          <p:nvPr/>
        </p:nvSpPr>
        <p:spPr>
          <a:xfrm>
            <a:off x="-2" y="0"/>
            <a:ext cx="8811491" cy="685800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676465" y="1908044"/>
            <a:ext cx="6441027"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latin typeface="Arial Narrow" panose="020B0606020202030204" pitchFamily="34" charset="0"/>
              </a:rPr>
              <a:t>There are all kinds of leaders in communities, and we want those leaders connected to Rotary.</a:t>
            </a:r>
          </a:p>
          <a:p>
            <a:endParaRPr lang="en-US" sz="3000" dirty="0">
              <a:latin typeface="Arial Narrow" panose="020B0606020202030204" pitchFamily="34" charset="0"/>
            </a:endParaRPr>
          </a:p>
          <a:p>
            <a:r>
              <a:rPr lang="en-US" sz="3000" dirty="0">
                <a:latin typeface="Arial Narrow" panose="020B0606020202030204" pitchFamily="34" charset="0"/>
              </a:rPr>
              <a:t>Let’s open up our thinking about who a leader can be, and then reach out to these new people: start a dialogue about how we can mutually benefit from their participation.</a:t>
            </a:r>
          </a:p>
          <a:p>
            <a:pPr fontAlgn="base"/>
            <a:r>
              <a:rPr lang="en-US" sz="3000" dirty="0">
                <a:latin typeface="Arial Narrow" panose="020B0606020202030204" pitchFamily="34" charset="0"/>
              </a:rPr>
              <a:t> </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702300" y="5904281"/>
            <a:ext cx="6716441" cy="2861763"/>
          </a:xfrm>
        </p:spPr>
        <p:txBody>
          <a:bodyPr>
            <a:noAutofit/>
          </a:bodyPr>
          <a:lstStyle/>
          <a:p>
            <a:pPr>
              <a:lnSpc>
                <a:spcPct val="100000"/>
              </a:lnSpc>
            </a:pPr>
            <a:r>
              <a:rPr lang="en" sz="3600" b="1" dirty="0">
                <a:solidFill>
                  <a:srgbClr val="01B4E7"/>
                </a:solidFill>
                <a:latin typeface="Arial Narrow" panose="020B0606020202030204" pitchFamily="34" charset="0"/>
              </a:rPr>
              <a:t>ROTARY.ORG/STRATEGIC PLAN</a:t>
            </a:r>
            <a:br>
              <a:rPr lang="en" sz="3600" b="1" dirty="0">
                <a:latin typeface="Arial Narrow" panose="020B0606020202030204" pitchFamily="34" charset="0"/>
              </a:rPr>
            </a:br>
            <a:endParaRPr lang="en" sz="3600" dirty="0">
              <a:latin typeface="Arial Narrow" panose="020B0606020202030204" pitchFamily="34" charset="0"/>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702300" y="298132"/>
            <a:ext cx="6253292" cy="1135062"/>
          </a:xfrm>
        </p:spPr>
        <p:txBody>
          <a:bodyPr/>
          <a:lstStyle/>
          <a:p>
            <a:r>
              <a:rPr lang="en-US" sz="5400" dirty="0">
                <a:latin typeface="Arial Narrow" panose="020B0606020202030204" pitchFamily="34" charset="0"/>
              </a:rPr>
              <a:t>Expand our reach</a:t>
            </a:r>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l="28238" r="16733"/>
          <a:stretch/>
        </p:blipFill>
        <p:spPr>
          <a:xfrm>
            <a:off x="7604728" y="-183933"/>
            <a:ext cx="5955632" cy="7225865"/>
          </a:xfrm>
          <a:prstGeom prst="rect">
            <a:avLst/>
          </a:prstGeom>
        </p:spPr>
      </p:pic>
    </p:spTree>
    <p:extLst>
      <p:ext uri="{BB962C8B-B14F-4D97-AF65-F5344CB8AC3E}">
        <p14:creationId xmlns:p14="http://schemas.microsoft.com/office/powerpoint/2010/main" val="4804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703C4F-C8FC-40E6-9837-032E74169895}"/>
              </a:ext>
            </a:extLst>
          </p:cNvPr>
          <p:cNvSpPr/>
          <p:nvPr/>
        </p:nvSpPr>
        <p:spPr>
          <a:xfrm>
            <a:off x="-3050" y="0"/>
            <a:ext cx="6373505"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DAA"/>
              </a:highlight>
            </a:endParaRPr>
          </a:p>
        </p:txBody>
      </p:sp>
      <p:sp>
        <p:nvSpPr>
          <p:cNvPr id="43010" name="Title 3">
            <a:extLst>
              <a:ext uri="{FF2B5EF4-FFF2-40B4-BE49-F238E27FC236}">
                <a16:creationId xmlns:a16="http://schemas.microsoft.com/office/drawing/2014/main" id="{A24BC8DA-031B-46C2-80E9-1B0CEF66CB12}"/>
              </a:ext>
            </a:extLst>
          </p:cNvPr>
          <p:cNvSpPr>
            <a:spLocks noGrp="1"/>
          </p:cNvSpPr>
          <p:nvPr>
            <p:ph type="title"/>
          </p:nvPr>
        </p:nvSpPr>
        <p:spPr bwMode="auto">
          <a:xfrm>
            <a:off x="550463" y="724146"/>
            <a:ext cx="5440904" cy="22280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Autofit/>
          </a:bodyPr>
          <a:lstStyle/>
          <a:p>
            <a:r>
              <a:rPr lang="en-US" sz="5400" dirty="0">
                <a:solidFill>
                  <a:schemeClr val="bg1"/>
                </a:solidFill>
                <a:latin typeface="Arial Narrow" panose="020B0606020202030204" pitchFamily="34" charset="0"/>
              </a:rPr>
              <a:t>the Rotary Club of clear creek 2000</a:t>
            </a:r>
            <a:endParaRPr lang="en-US" altLang="en-US" sz="5400" dirty="0">
              <a:solidFill>
                <a:schemeClr val="bg1"/>
              </a:solidFill>
              <a:latin typeface="Arial Narrow" panose="020B0606020202030204" pitchFamily="34" charset="0"/>
            </a:endParaRPr>
          </a:p>
        </p:txBody>
      </p:sp>
      <p:sp>
        <p:nvSpPr>
          <p:cNvPr id="2" name="Content Placeholder 1">
            <a:extLst>
              <a:ext uri="{FF2B5EF4-FFF2-40B4-BE49-F238E27FC236}">
                <a16:creationId xmlns:a16="http://schemas.microsoft.com/office/drawing/2014/main" id="{DF7C414C-5381-4AE8-84B4-406C0432C211}"/>
              </a:ext>
            </a:extLst>
          </p:cNvPr>
          <p:cNvSpPr>
            <a:spLocks noGrp="1"/>
          </p:cNvSpPr>
          <p:nvPr>
            <p:ph idx="1"/>
          </p:nvPr>
        </p:nvSpPr>
        <p:spPr>
          <a:xfrm>
            <a:off x="688014" y="3030039"/>
            <a:ext cx="4402601" cy="3143241"/>
          </a:xfrm>
        </p:spPr>
        <p:txBody>
          <a:bodyPr vert="horz" lIns="91440" tIns="45720" rIns="91440" bIns="45720" rtlCol="0">
            <a:normAutofit/>
          </a:bodyPr>
          <a:lstStyle/>
          <a:p>
            <a:r>
              <a:rPr lang="en-US" sz="3200" dirty="0">
                <a:latin typeface="Arial Narrow" panose="020B0606020202030204" pitchFamily="34" charset="0"/>
              </a:rPr>
              <a:t>Clear club vision</a:t>
            </a:r>
          </a:p>
          <a:p>
            <a:r>
              <a:rPr lang="en-US" sz="3200" dirty="0">
                <a:latin typeface="Arial Narrow" panose="020B0606020202030204" pitchFamily="34" charset="0"/>
              </a:rPr>
              <a:t>Enhanced Rotary visibility</a:t>
            </a:r>
          </a:p>
          <a:p>
            <a:r>
              <a:rPr lang="en-US" sz="3200" dirty="0">
                <a:latin typeface="Arial Narrow" panose="020B0606020202030204" pitchFamily="34" charset="0"/>
              </a:rPr>
              <a:t>Fun &amp; casual socials</a:t>
            </a:r>
          </a:p>
          <a:p>
            <a:r>
              <a:rPr lang="en-US" sz="3200" dirty="0">
                <a:latin typeface="Arial Narrow" panose="020B0606020202030204" pitchFamily="34" charset="0"/>
              </a:rPr>
              <a:t>Adapted their fundraisers to engage the community</a:t>
            </a:r>
          </a:p>
          <a:p>
            <a:endParaRPr lang="en-US" sz="4000" dirty="0"/>
          </a:p>
        </p:txBody>
      </p:sp>
      <p:pic>
        <p:nvPicPr>
          <p:cNvPr id="3" name="Picture 2" descr="May be an image of 1 person and smiling">
            <a:extLst>
              <a:ext uri="{FF2B5EF4-FFF2-40B4-BE49-F238E27FC236}">
                <a16:creationId xmlns:a16="http://schemas.microsoft.com/office/drawing/2014/main" id="{03732917-DF40-4AAF-A8E3-3D96B2195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455" y="-10687"/>
            <a:ext cx="5821545" cy="72580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466B45-5ADE-4346-BA34-91D2E72B475A}"/>
              </a:ext>
            </a:extLst>
          </p:cNvPr>
          <p:cNvPicPr>
            <a:picLocks noChangeAspect="1"/>
          </p:cNvPicPr>
          <p:nvPr/>
        </p:nvPicPr>
        <p:blipFill>
          <a:blip r:embed="rId4"/>
          <a:stretch>
            <a:fillRect/>
          </a:stretch>
        </p:blipFill>
        <p:spPr>
          <a:xfrm>
            <a:off x="7929349" y="3666300"/>
            <a:ext cx="4300920" cy="3662931"/>
          </a:xfrm>
          <a:prstGeom prst="rect">
            <a:avLst/>
          </a:prstGeom>
        </p:spPr>
      </p:pic>
      <p:pic>
        <p:nvPicPr>
          <p:cNvPr id="1026" name="Picture 2" descr="No photo description available.">
            <a:extLst>
              <a:ext uri="{FF2B5EF4-FFF2-40B4-BE49-F238E27FC236}">
                <a16:creationId xmlns:a16="http://schemas.microsoft.com/office/drawing/2014/main" id="{517C11C2-A788-4C68-92F2-47FE9FB2D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433" y="5409118"/>
            <a:ext cx="1599564" cy="145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595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No photo description available.">
            <a:extLst>
              <a:ext uri="{FF2B5EF4-FFF2-40B4-BE49-F238E27FC236}">
                <a16:creationId xmlns:a16="http://schemas.microsoft.com/office/drawing/2014/main" id="{CE19A2D1-8994-42C5-9E64-02CB49396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243" y="-126120"/>
            <a:ext cx="4929357" cy="37790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one or more people and people standing">
            <a:extLst>
              <a:ext uri="{FF2B5EF4-FFF2-40B4-BE49-F238E27FC236}">
                <a16:creationId xmlns:a16="http://schemas.microsoft.com/office/drawing/2014/main" id="{9BE45024-6200-4C4C-B38D-8B570D05F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53" y="3647088"/>
            <a:ext cx="4281215" cy="32109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9000972-A9AB-4685-A9EA-430DCAE2E498}"/>
              </a:ext>
            </a:extLst>
          </p:cNvPr>
          <p:cNvSpPr/>
          <p:nvPr/>
        </p:nvSpPr>
        <p:spPr>
          <a:xfrm>
            <a:off x="7184662" y="0"/>
            <a:ext cx="5007338" cy="6858000"/>
          </a:xfrm>
          <a:prstGeom prst="rect">
            <a:avLst/>
          </a:prstGeom>
          <a:solidFill>
            <a:srgbClr val="F7A8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010" name="Title 3">
            <a:extLst>
              <a:ext uri="{FF2B5EF4-FFF2-40B4-BE49-F238E27FC236}">
                <a16:creationId xmlns:a16="http://schemas.microsoft.com/office/drawing/2014/main" id="{A24BC8DA-031B-46C2-80E9-1B0CEF66CB12}"/>
              </a:ext>
            </a:extLst>
          </p:cNvPr>
          <p:cNvSpPr>
            <a:spLocks noGrp="1"/>
          </p:cNvSpPr>
          <p:nvPr>
            <p:ph type="title"/>
          </p:nvPr>
        </p:nvSpPr>
        <p:spPr bwMode="auto">
          <a:xfrm>
            <a:off x="7386452" y="256215"/>
            <a:ext cx="4572466" cy="2228074"/>
          </a:xfrm>
        </p:spPr>
        <p:txBody>
          <a:bodyPr vert="horz" lIns="91440" tIns="45720" rIns="91440" bIns="45720" rtlCol="0">
            <a:noAutofit/>
          </a:bodyPr>
          <a:lstStyle/>
          <a:p>
            <a:pPr>
              <a:spcBef>
                <a:spcPts val="1000"/>
              </a:spcBef>
            </a:pPr>
            <a:r>
              <a:rPr lang="en-US" dirty="0">
                <a:solidFill>
                  <a:schemeClr val="bg1"/>
                </a:solidFill>
                <a:latin typeface="Arial Narrow" panose="020B0606020202030204" pitchFamily="34" charset="0"/>
                <a:ea typeface="+mn-ea"/>
                <a:cs typeface="+mn-cs"/>
              </a:rPr>
              <a:t>the Rotary Club of </a:t>
            </a:r>
            <a:r>
              <a:rPr lang="en-US" dirty="0" err="1">
                <a:solidFill>
                  <a:schemeClr val="bg1"/>
                </a:solidFill>
                <a:latin typeface="Arial Narrow" panose="020B0606020202030204" pitchFamily="34" charset="0"/>
                <a:ea typeface="+mn-ea"/>
                <a:cs typeface="+mn-cs"/>
              </a:rPr>
              <a:t>collierville</a:t>
            </a:r>
            <a:endParaRPr lang="en-US" altLang="en-US" dirty="0">
              <a:solidFill>
                <a:schemeClr val="bg1"/>
              </a:solidFill>
              <a:latin typeface="Arial Narrow" panose="020B0606020202030204" pitchFamily="34" charset="0"/>
              <a:ea typeface="+mn-ea"/>
              <a:cs typeface="+mn-cs"/>
            </a:endParaRPr>
          </a:p>
        </p:txBody>
      </p:sp>
      <p:sp>
        <p:nvSpPr>
          <p:cNvPr id="2" name="Content Placeholder 1">
            <a:extLst>
              <a:ext uri="{FF2B5EF4-FFF2-40B4-BE49-F238E27FC236}">
                <a16:creationId xmlns:a16="http://schemas.microsoft.com/office/drawing/2014/main" id="{DF7C414C-5381-4AE8-84B4-406C0432C211}"/>
              </a:ext>
            </a:extLst>
          </p:cNvPr>
          <p:cNvSpPr>
            <a:spLocks noGrp="1"/>
          </p:cNvSpPr>
          <p:nvPr>
            <p:ph idx="1"/>
          </p:nvPr>
        </p:nvSpPr>
        <p:spPr>
          <a:xfrm>
            <a:off x="7815049" y="2854648"/>
            <a:ext cx="3963312" cy="3143241"/>
          </a:xfrm>
        </p:spPr>
        <p:txBody>
          <a:bodyPr vert="horz" lIns="91440" tIns="45720" rIns="91440" bIns="45720" rtlCol="0">
            <a:noAutofit/>
          </a:bodyPr>
          <a:lstStyle/>
          <a:p>
            <a:r>
              <a:rPr lang="en-US" sz="3200" dirty="0">
                <a:latin typeface="Arial Narrow" panose="020B0606020202030204" pitchFamily="34" charset="0"/>
              </a:rPr>
              <a:t>Corporate memberships</a:t>
            </a:r>
          </a:p>
          <a:p>
            <a:r>
              <a:rPr lang="en-US" sz="3200" dirty="0">
                <a:latin typeface="Arial Narrow" panose="020B0606020202030204" pitchFamily="34" charset="0"/>
              </a:rPr>
              <a:t>Storytelling through social media</a:t>
            </a:r>
          </a:p>
          <a:p>
            <a:r>
              <a:rPr lang="en-US" sz="3200" dirty="0">
                <a:latin typeface="Arial Narrow" panose="020B0606020202030204" pitchFamily="34" charset="0"/>
              </a:rPr>
              <a:t>Hybrid meetings</a:t>
            </a:r>
          </a:p>
          <a:p>
            <a:r>
              <a:rPr lang="en-US" sz="3200" dirty="0">
                <a:latin typeface="Arial Narrow" panose="020B0606020202030204" pitchFamily="34" charset="0"/>
              </a:rPr>
              <a:t>Embraces diversity</a:t>
            </a:r>
          </a:p>
          <a:p>
            <a:endParaRPr lang="en-US" sz="2800" dirty="0"/>
          </a:p>
        </p:txBody>
      </p:sp>
      <p:pic>
        <p:nvPicPr>
          <p:cNvPr id="2050" name="Picture 2" descr="May be an image of one or more people, people standing and text that says 'ROTARY GOLF TOURNAMENT SILVER SPONSORS AIRDUSCO- BARRIOS FINANCIAL ILLE HOME FARMERS MAC NORTHOUTT LANDERS FORD THERN SECURITY TRISTAR SMALL ENGINES ROTARY GOLF TOURNAMENT TLE SPONSOR A-TEAM TEAM (901) 605-ROOF mRoofers.com Rotary ROTARY GOLF TOURNAMENT SILVER SPONSO ALLSTATE-ROD OVF CHRISTIAN BROTHERSAUTOMO SHOPPING JOHN GREEN, FARM SARI Rotary Registra'">
            <a:extLst>
              <a:ext uri="{FF2B5EF4-FFF2-40B4-BE49-F238E27FC236}">
                <a16:creationId xmlns:a16="http://schemas.microsoft.com/office/drawing/2014/main" id="{303D77D8-E895-451A-9FAB-D966DF399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47" y="1"/>
            <a:ext cx="4525573" cy="36393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78176A-BE93-4CAA-8D1B-CE284FB63681}"/>
              </a:ext>
            </a:extLst>
          </p:cNvPr>
          <p:cNvPicPr>
            <a:picLocks noChangeAspect="1"/>
          </p:cNvPicPr>
          <p:nvPr/>
        </p:nvPicPr>
        <p:blipFill>
          <a:blip r:embed="rId6"/>
          <a:stretch>
            <a:fillRect/>
          </a:stretch>
        </p:blipFill>
        <p:spPr>
          <a:xfrm>
            <a:off x="3386899" y="3647089"/>
            <a:ext cx="3795978" cy="3210909"/>
          </a:xfrm>
          <a:prstGeom prst="rect">
            <a:avLst/>
          </a:prstGeom>
        </p:spPr>
      </p:pic>
    </p:spTree>
    <p:extLst>
      <p:ext uri="{BB962C8B-B14F-4D97-AF65-F5344CB8AC3E}">
        <p14:creationId xmlns:p14="http://schemas.microsoft.com/office/powerpoint/2010/main" val="17133677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0" y="0"/>
            <a:ext cx="6096000" cy="6858000"/>
          </a:xfrm>
          <a:solidFill>
            <a:srgbClr val="F7A81B"/>
          </a:solidFill>
        </p:spPr>
        <p:txBody>
          <a:bodyPr/>
          <a:lstStyle/>
          <a:p>
            <a:endParaRPr lang="en-US" dirty="0"/>
          </a:p>
        </p:txBody>
      </p:sp>
      <p:sp>
        <p:nvSpPr>
          <p:cNvPr id="4" name="Text Placeholder 3"/>
          <p:cNvSpPr>
            <a:spLocks noGrp="1"/>
          </p:cNvSpPr>
          <p:nvPr>
            <p:ph type="body" sz="quarter" idx="14"/>
          </p:nvPr>
        </p:nvSpPr>
        <p:spPr>
          <a:xfrm>
            <a:off x="495023" y="766366"/>
            <a:ext cx="4399706" cy="2565981"/>
          </a:xfrm>
          <a:ln>
            <a:noFill/>
          </a:ln>
        </p:spPr>
        <p:txBody>
          <a:bodyPr/>
          <a:lstStyle/>
          <a:p>
            <a:r>
              <a:rPr lang="en-US" sz="4800" dirty="0">
                <a:latin typeface="Arial Narrow" panose="020B0606020202030204" pitchFamily="34" charset="0"/>
              </a:rPr>
              <a:t>The rotary club of Sedona village</a:t>
            </a:r>
          </a:p>
        </p:txBody>
      </p:sp>
      <p:sp>
        <p:nvSpPr>
          <p:cNvPr id="5" name="Subtitle 4"/>
          <p:cNvSpPr>
            <a:spLocks noGrp="1"/>
          </p:cNvSpPr>
          <p:nvPr>
            <p:ph type="subTitle" idx="1"/>
          </p:nvPr>
        </p:nvSpPr>
        <p:spPr>
          <a:xfrm>
            <a:off x="627812" y="3575759"/>
            <a:ext cx="4003097" cy="3081867"/>
          </a:xfrm>
        </p:spPr>
        <p:txBody>
          <a:bodyPr vert="horz" lIns="91440" tIns="45720" rIns="91440" bIns="45720" rtlCol="0">
            <a:noAutofit/>
          </a:bodyPr>
          <a:lstStyle/>
          <a:p>
            <a:pPr marL="228600" indent="-228600">
              <a:buChar char="•"/>
            </a:pPr>
            <a:r>
              <a:rPr lang="en-US" sz="3200" dirty="0">
                <a:latin typeface="Arial Narrow" panose="020B0606020202030204" pitchFamily="34" charset="0"/>
              </a:rPr>
              <a:t>Community Assessment</a:t>
            </a:r>
          </a:p>
          <a:p>
            <a:pPr marL="228600" indent="-228600">
              <a:buChar char="•"/>
            </a:pPr>
            <a:r>
              <a:rPr lang="en-US" sz="3200" dirty="0">
                <a:latin typeface="Arial Narrow" panose="020B0606020202030204" pitchFamily="34" charset="0"/>
              </a:rPr>
              <a:t>Designed project based on pandemic needs</a:t>
            </a:r>
          </a:p>
          <a:p>
            <a:pPr marL="228600" indent="-228600">
              <a:buChar char="•"/>
            </a:pPr>
            <a:r>
              <a:rPr lang="en-US" sz="3200" dirty="0">
                <a:latin typeface="Arial Narrow" panose="020B0606020202030204" pitchFamily="34" charset="0"/>
              </a:rPr>
              <a:t>Inclusive to local organizations</a:t>
            </a:r>
          </a:p>
          <a:p>
            <a:pPr marL="228600" indent="-228600">
              <a:buChar char="•"/>
            </a:pPr>
            <a:endParaRPr lang="en-US" sz="2800" dirty="0">
              <a:latin typeface="+mn-lt"/>
            </a:endParaRPr>
          </a:p>
          <a:p>
            <a:pPr marL="228600" indent="-228600">
              <a:buChar char="•"/>
            </a:pPr>
            <a:endParaRPr lang="en-US" sz="2800" dirty="0">
              <a:latin typeface="+mn-lt"/>
            </a:endParaRPr>
          </a:p>
        </p:txBody>
      </p:sp>
      <p:sp>
        <p:nvSpPr>
          <p:cNvPr id="6" name="Slide Number Placeholder 5"/>
          <p:cNvSpPr>
            <a:spLocks noGrp="1"/>
          </p:cNvSpPr>
          <p:nvPr>
            <p:ph type="sldNum" sz="quarter" idx="12"/>
          </p:nvPr>
        </p:nvSpPr>
        <p:spPr/>
        <p:txBody>
          <a:bodyPr/>
          <a:lstStyle/>
          <a:p>
            <a:fld id="{97A94E25-127B-4C48-AF96-44BA7B823777}" type="slidenum">
              <a:rPr lang="en-US" smtClean="0"/>
              <a:pPr/>
              <a:t>13</a:t>
            </a:fld>
            <a:endParaRPr lang="en-US" dirty="0"/>
          </a:p>
        </p:txBody>
      </p:sp>
      <p:pic>
        <p:nvPicPr>
          <p:cNvPr id="9" name="Picture 8">
            <a:extLst>
              <a:ext uri="{FF2B5EF4-FFF2-40B4-BE49-F238E27FC236}">
                <a16:creationId xmlns:a16="http://schemas.microsoft.com/office/drawing/2014/main" id="{306AD552-E49C-46E6-9B5F-3CC1E9EA251E}"/>
              </a:ext>
            </a:extLst>
          </p:cNvPr>
          <p:cNvPicPr>
            <a:picLocks noChangeAspect="1"/>
          </p:cNvPicPr>
          <p:nvPr/>
        </p:nvPicPr>
        <p:blipFill>
          <a:blip r:embed="rId3"/>
          <a:stretch>
            <a:fillRect/>
          </a:stretch>
        </p:blipFill>
        <p:spPr>
          <a:xfrm>
            <a:off x="4936000" y="0"/>
            <a:ext cx="7256000" cy="1681617"/>
          </a:xfrm>
          <a:prstGeom prst="rect">
            <a:avLst/>
          </a:prstGeom>
        </p:spPr>
      </p:pic>
      <p:pic>
        <p:nvPicPr>
          <p:cNvPr id="14" name="Picture 13">
            <a:extLst>
              <a:ext uri="{FF2B5EF4-FFF2-40B4-BE49-F238E27FC236}">
                <a16:creationId xmlns:a16="http://schemas.microsoft.com/office/drawing/2014/main" id="{C0A3E080-4272-4824-AB8E-5D41A4FB354C}"/>
              </a:ext>
            </a:extLst>
          </p:cNvPr>
          <p:cNvPicPr>
            <a:picLocks noChangeAspect="1"/>
          </p:cNvPicPr>
          <p:nvPr/>
        </p:nvPicPr>
        <p:blipFill>
          <a:blip r:embed="rId4"/>
          <a:stretch>
            <a:fillRect/>
          </a:stretch>
        </p:blipFill>
        <p:spPr>
          <a:xfrm>
            <a:off x="4935998" y="1666964"/>
            <a:ext cx="7256001" cy="3226483"/>
          </a:xfrm>
          <a:prstGeom prst="rect">
            <a:avLst/>
          </a:prstGeom>
        </p:spPr>
      </p:pic>
      <p:pic>
        <p:nvPicPr>
          <p:cNvPr id="16" name="Picture 15">
            <a:extLst>
              <a:ext uri="{FF2B5EF4-FFF2-40B4-BE49-F238E27FC236}">
                <a16:creationId xmlns:a16="http://schemas.microsoft.com/office/drawing/2014/main" id="{6688830B-A209-4531-BEF3-27E49DA148E4}"/>
              </a:ext>
            </a:extLst>
          </p:cNvPr>
          <p:cNvPicPr>
            <a:picLocks noChangeAspect="1"/>
          </p:cNvPicPr>
          <p:nvPr/>
        </p:nvPicPr>
        <p:blipFill>
          <a:blip r:embed="rId5"/>
          <a:stretch>
            <a:fillRect/>
          </a:stretch>
        </p:blipFill>
        <p:spPr>
          <a:xfrm>
            <a:off x="4935998" y="4694808"/>
            <a:ext cx="7256001" cy="2163191"/>
          </a:xfrm>
          <a:prstGeom prst="rect">
            <a:avLst/>
          </a:prstGeom>
        </p:spPr>
      </p:pic>
    </p:spTree>
    <p:extLst>
      <p:ext uri="{BB962C8B-B14F-4D97-AF65-F5344CB8AC3E}">
        <p14:creationId xmlns:p14="http://schemas.microsoft.com/office/powerpoint/2010/main" val="115456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FBA0A3-7A79-44A8-9F02-EC0E802B05B6}"/>
              </a:ext>
            </a:extLst>
          </p:cNvPr>
          <p:cNvPicPr>
            <a:picLocks noChangeAspect="1"/>
          </p:cNvPicPr>
          <p:nvPr/>
        </p:nvPicPr>
        <p:blipFill>
          <a:blip r:embed="rId3"/>
          <a:stretch>
            <a:fillRect/>
          </a:stretch>
        </p:blipFill>
        <p:spPr>
          <a:xfrm>
            <a:off x="2482115" y="3032615"/>
            <a:ext cx="5007337" cy="3835895"/>
          </a:xfrm>
          <a:prstGeom prst="rect">
            <a:avLst/>
          </a:prstGeom>
        </p:spPr>
      </p:pic>
      <p:sp>
        <p:nvSpPr>
          <p:cNvPr id="3" name="Rectangle 2">
            <a:extLst>
              <a:ext uri="{FF2B5EF4-FFF2-40B4-BE49-F238E27FC236}">
                <a16:creationId xmlns:a16="http://schemas.microsoft.com/office/drawing/2014/main" id="{89000972-A9AB-4685-A9EA-430DCAE2E498}"/>
              </a:ext>
            </a:extLst>
          </p:cNvPr>
          <p:cNvSpPr/>
          <p:nvPr/>
        </p:nvSpPr>
        <p:spPr>
          <a:xfrm>
            <a:off x="7184662" y="0"/>
            <a:ext cx="5007338" cy="6858000"/>
          </a:xfrm>
          <a:prstGeom prst="rect">
            <a:avLst/>
          </a:prstGeom>
          <a:solidFill>
            <a:srgbClr val="F7A8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010" name="Title 3">
            <a:extLst>
              <a:ext uri="{FF2B5EF4-FFF2-40B4-BE49-F238E27FC236}">
                <a16:creationId xmlns:a16="http://schemas.microsoft.com/office/drawing/2014/main" id="{A24BC8DA-031B-46C2-80E9-1B0CEF66CB12}"/>
              </a:ext>
            </a:extLst>
          </p:cNvPr>
          <p:cNvSpPr>
            <a:spLocks noGrp="1"/>
          </p:cNvSpPr>
          <p:nvPr>
            <p:ph type="title"/>
          </p:nvPr>
        </p:nvSpPr>
        <p:spPr bwMode="auto">
          <a:xfrm>
            <a:off x="7815049" y="399663"/>
            <a:ext cx="3807187" cy="22280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p>
            <a:r>
              <a:rPr lang="en-US" sz="4800" dirty="0">
                <a:solidFill>
                  <a:schemeClr val="bg1"/>
                </a:solidFill>
                <a:latin typeface="Arial Narrow" panose="020B0606020202030204" pitchFamily="34" charset="0"/>
              </a:rPr>
              <a:t>the Rotary Club of </a:t>
            </a:r>
            <a:r>
              <a:rPr lang="en-US" sz="4800" dirty="0" err="1">
                <a:solidFill>
                  <a:schemeClr val="bg1"/>
                </a:solidFill>
                <a:latin typeface="Arial Narrow" panose="020B0606020202030204" pitchFamily="34" charset="0"/>
              </a:rPr>
              <a:t>redmond</a:t>
            </a:r>
            <a:endParaRPr lang="en-US" altLang="en-US" sz="4800" dirty="0">
              <a:solidFill>
                <a:schemeClr val="bg1"/>
              </a:solidFill>
              <a:latin typeface="Arial Narrow" panose="020B0606020202030204" pitchFamily="34" charset="0"/>
            </a:endParaRPr>
          </a:p>
        </p:txBody>
      </p:sp>
      <p:sp>
        <p:nvSpPr>
          <p:cNvPr id="2" name="Content Placeholder 1">
            <a:extLst>
              <a:ext uri="{FF2B5EF4-FFF2-40B4-BE49-F238E27FC236}">
                <a16:creationId xmlns:a16="http://schemas.microsoft.com/office/drawing/2014/main" id="{DF7C414C-5381-4AE8-84B4-406C0432C211}"/>
              </a:ext>
            </a:extLst>
          </p:cNvPr>
          <p:cNvSpPr>
            <a:spLocks noGrp="1"/>
          </p:cNvSpPr>
          <p:nvPr>
            <p:ph idx="1"/>
          </p:nvPr>
        </p:nvSpPr>
        <p:spPr>
          <a:xfrm>
            <a:off x="7815049" y="2675362"/>
            <a:ext cx="3963312" cy="3143241"/>
          </a:xfrm>
        </p:spPr>
        <p:txBody>
          <a:bodyPr vert="horz" lIns="91440" tIns="45720" rIns="91440" bIns="45720" rtlCol="0">
            <a:noAutofit/>
          </a:bodyPr>
          <a:lstStyle/>
          <a:p>
            <a:r>
              <a:rPr lang="en-US" sz="3200" dirty="0">
                <a:latin typeface="Arial Narrow" panose="020B0606020202030204" pitchFamily="34" charset="0"/>
              </a:rPr>
              <a:t>Intentional hospitality</a:t>
            </a:r>
          </a:p>
          <a:p>
            <a:r>
              <a:rPr lang="en-US" sz="3200" dirty="0">
                <a:latin typeface="Arial Narrow" panose="020B0606020202030204" pitchFamily="34" charset="0"/>
              </a:rPr>
              <a:t>Personal introductions</a:t>
            </a:r>
          </a:p>
          <a:p>
            <a:r>
              <a:rPr lang="en-US" sz="3200" dirty="0">
                <a:latin typeface="Arial Narrow" panose="020B0606020202030204" pitchFamily="34" charset="0"/>
              </a:rPr>
              <a:t>Mentors new members</a:t>
            </a:r>
          </a:p>
          <a:p>
            <a:r>
              <a:rPr lang="en-US" sz="3200" dirty="0">
                <a:latin typeface="Arial Narrow" panose="020B0606020202030204" pitchFamily="34" charset="0"/>
              </a:rPr>
              <a:t>Family friendly</a:t>
            </a:r>
          </a:p>
          <a:p>
            <a:r>
              <a:rPr lang="en-US" sz="3200" dirty="0">
                <a:latin typeface="Arial Narrow" panose="020B0606020202030204" pitchFamily="34" charset="0"/>
              </a:rPr>
              <a:t>Membership Committee spreads out at meetings</a:t>
            </a:r>
          </a:p>
          <a:p>
            <a:endParaRPr lang="en-US" sz="2800" dirty="0"/>
          </a:p>
          <a:p>
            <a:endParaRPr lang="en-US" sz="2800" dirty="0"/>
          </a:p>
        </p:txBody>
      </p:sp>
      <p:pic>
        <p:nvPicPr>
          <p:cNvPr id="5" name="Picture 4">
            <a:extLst>
              <a:ext uri="{FF2B5EF4-FFF2-40B4-BE49-F238E27FC236}">
                <a16:creationId xmlns:a16="http://schemas.microsoft.com/office/drawing/2014/main" id="{99D0BC9D-6FCA-443D-B073-6636B2B8570E}"/>
              </a:ext>
            </a:extLst>
          </p:cNvPr>
          <p:cNvPicPr>
            <a:picLocks noChangeAspect="1"/>
          </p:cNvPicPr>
          <p:nvPr/>
        </p:nvPicPr>
        <p:blipFill>
          <a:blip r:embed="rId4"/>
          <a:stretch>
            <a:fillRect/>
          </a:stretch>
        </p:blipFill>
        <p:spPr>
          <a:xfrm>
            <a:off x="4801644" y="177"/>
            <a:ext cx="2406012" cy="3497399"/>
          </a:xfrm>
          <a:prstGeom prst="rect">
            <a:avLst/>
          </a:prstGeom>
        </p:spPr>
      </p:pic>
      <p:pic>
        <p:nvPicPr>
          <p:cNvPr id="7" name="Picture 6">
            <a:extLst>
              <a:ext uri="{FF2B5EF4-FFF2-40B4-BE49-F238E27FC236}">
                <a16:creationId xmlns:a16="http://schemas.microsoft.com/office/drawing/2014/main" id="{2EB40D31-5F82-47E5-B65B-675CA729C41A}"/>
              </a:ext>
            </a:extLst>
          </p:cNvPr>
          <p:cNvPicPr>
            <a:picLocks noChangeAspect="1"/>
          </p:cNvPicPr>
          <p:nvPr/>
        </p:nvPicPr>
        <p:blipFill>
          <a:blip r:embed="rId5"/>
          <a:stretch>
            <a:fillRect/>
          </a:stretch>
        </p:blipFill>
        <p:spPr>
          <a:xfrm>
            <a:off x="6032" y="2647753"/>
            <a:ext cx="3052368" cy="4266378"/>
          </a:xfrm>
          <a:prstGeom prst="rect">
            <a:avLst/>
          </a:prstGeom>
        </p:spPr>
      </p:pic>
      <p:pic>
        <p:nvPicPr>
          <p:cNvPr id="1032" name="Picture 8" descr="No photo description available.">
            <a:extLst>
              <a:ext uri="{FF2B5EF4-FFF2-40B4-BE49-F238E27FC236}">
                <a16:creationId xmlns:a16="http://schemas.microsoft.com/office/drawing/2014/main" id="{662D4A7E-A02A-431C-88CC-853AE3A494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4801645" cy="320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089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idx="4294967295"/>
          </p:nvPr>
        </p:nvSpPr>
        <p:spPr>
          <a:xfrm>
            <a:off x="3976255" y="408564"/>
            <a:ext cx="10972800" cy="73025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C000"/>
              </a:buClr>
              <a:buSzPts val="4680"/>
              <a:buFont typeface="Arial"/>
              <a:buNone/>
            </a:pPr>
            <a:r>
              <a:rPr lang="en-US" sz="5400" b="1" dirty="0">
                <a:solidFill>
                  <a:srgbClr val="F7A81B"/>
                </a:solidFill>
                <a:latin typeface="Arial"/>
                <a:ea typeface="Arial"/>
                <a:cs typeface="Arial"/>
                <a:sym typeface="Arial"/>
              </a:rPr>
              <a:t>CLUB FLEXIBILITY</a:t>
            </a:r>
            <a:endParaRPr sz="5400" dirty="0">
              <a:solidFill>
                <a:srgbClr val="F7A81B"/>
              </a:solidFill>
            </a:endParaRPr>
          </a:p>
        </p:txBody>
      </p:sp>
      <p:graphicFrame>
        <p:nvGraphicFramePr>
          <p:cNvPr id="5" name="Diagram 4">
            <a:extLst>
              <a:ext uri="{FF2B5EF4-FFF2-40B4-BE49-F238E27FC236}">
                <a16:creationId xmlns:a16="http://schemas.microsoft.com/office/drawing/2014/main" id="{FCC898AF-0790-4831-B718-03F412D46E8B}"/>
              </a:ext>
            </a:extLst>
          </p:cNvPr>
          <p:cNvGraphicFramePr/>
          <p:nvPr/>
        </p:nvGraphicFramePr>
        <p:xfrm>
          <a:off x="3976255" y="1374343"/>
          <a:ext cx="7300910" cy="486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a:extLst>
              <a:ext uri="{FF2B5EF4-FFF2-40B4-BE49-F238E27FC236}">
                <a16:creationId xmlns:a16="http://schemas.microsoft.com/office/drawing/2014/main" id="{3824A358-1B2C-4D88-829F-68116A438F25}"/>
              </a:ext>
            </a:extLst>
          </p:cNvPr>
          <p:cNvPicPr>
            <a:picLocks noChangeAspect="1"/>
          </p:cNvPicPr>
          <p:nvPr/>
        </p:nvPicPr>
        <p:blipFill>
          <a:blip r:embed="rId8">
            <a:duotone>
              <a:schemeClr val="accent2">
                <a:shade val="45000"/>
                <a:satMod val="135000"/>
              </a:schemeClr>
              <a:prstClr val="white"/>
            </a:duotone>
          </a:blip>
          <a:stretch>
            <a:fillRect/>
          </a:stretch>
        </p:blipFill>
        <p:spPr>
          <a:xfrm>
            <a:off x="214505" y="1630658"/>
            <a:ext cx="3103506" cy="30244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458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E9E602-0A6A-46F7-9C40-570FB1AF43F9}"/>
              </a:ext>
            </a:extLst>
          </p:cNvPr>
          <p:cNvSpPr/>
          <p:nvPr/>
        </p:nvSpPr>
        <p:spPr>
          <a:xfrm>
            <a:off x="2291742" y="1222099"/>
            <a:ext cx="7679018" cy="2607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C9AD25-1026-A841-A9AF-BFC5AC93AD75}"/>
              </a:ext>
            </a:extLst>
          </p:cNvPr>
          <p:cNvSpPr txBox="1"/>
          <p:nvPr/>
        </p:nvSpPr>
        <p:spPr>
          <a:xfrm>
            <a:off x="2983724" y="1112755"/>
            <a:ext cx="6295054" cy="2800767"/>
          </a:xfrm>
          <a:prstGeom prst="rect">
            <a:avLst/>
          </a:prstGeom>
          <a:noFill/>
        </p:spPr>
        <p:txBody>
          <a:bodyPr wrap="square" rtlCol="0">
            <a:spAutoFit/>
          </a:bodyPr>
          <a:lstStyle/>
          <a:p>
            <a:pPr algn="ctr"/>
            <a:r>
              <a:rPr lang="en-US" sz="8800" b="1" dirty="0">
                <a:solidFill>
                  <a:srgbClr val="005DAA"/>
                </a:solidFill>
                <a:latin typeface="Bauhaus 93" panose="04030905020B02020C02" pitchFamily="82" charset="0"/>
                <a:cs typeface="Arial" panose="020B0604020202020204" pitchFamily="34" charset="0"/>
              </a:rPr>
              <a:t>SHAKE UP </a:t>
            </a:r>
          </a:p>
          <a:p>
            <a:pPr algn="ctr"/>
            <a:r>
              <a:rPr lang="en-US" sz="8800" b="1" dirty="0">
                <a:solidFill>
                  <a:srgbClr val="005DAA"/>
                </a:solidFill>
                <a:latin typeface="Bauhaus 93" panose="04030905020B02020C02" pitchFamily="82" charset="0"/>
                <a:cs typeface="Arial" panose="020B0604020202020204" pitchFamily="34" charset="0"/>
              </a:rPr>
              <a:t>YOUR CLUB</a:t>
            </a:r>
          </a:p>
        </p:txBody>
      </p:sp>
      <p:pic>
        <p:nvPicPr>
          <p:cNvPr id="3" name="Picture 2">
            <a:extLst>
              <a:ext uri="{FF2B5EF4-FFF2-40B4-BE49-F238E27FC236}">
                <a16:creationId xmlns:a16="http://schemas.microsoft.com/office/drawing/2014/main" id="{1D5FE843-BC8E-4C31-AB95-46E2CCCA1066}"/>
              </a:ext>
            </a:extLst>
          </p:cNvPr>
          <p:cNvPicPr>
            <a:picLocks noChangeAspect="1"/>
          </p:cNvPicPr>
          <p:nvPr/>
        </p:nvPicPr>
        <p:blipFill>
          <a:blip r:embed="rId4"/>
          <a:stretch>
            <a:fillRect/>
          </a:stretch>
        </p:blipFill>
        <p:spPr>
          <a:xfrm>
            <a:off x="2291742" y="3829551"/>
            <a:ext cx="7679018" cy="1413153"/>
          </a:xfrm>
          <a:prstGeom prst="rect">
            <a:avLst/>
          </a:prstGeom>
        </p:spPr>
      </p:pic>
      <p:pic>
        <p:nvPicPr>
          <p:cNvPr id="4" name="Graphic 3" descr="Dice">
            <a:extLst>
              <a:ext uri="{FF2B5EF4-FFF2-40B4-BE49-F238E27FC236}">
                <a16:creationId xmlns:a16="http://schemas.microsoft.com/office/drawing/2014/main" id="{10A78182-9E18-4EBC-80DE-76EED04610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391" y="-6052"/>
            <a:ext cx="1455366" cy="1468939"/>
          </a:xfrm>
          <a:prstGeom prst="rect">
            <a:avLst/>
          </a:prstGeom>
        </p:spPr>
      </p:pic>
      <p:pic>
        <p:nvPicPr>
          <p:cNvPr id="6" name="Graphic 5" descr="Dice">
            <a:extLst>
              <a:ext uri="{FF2B5EF4-FFF2-40B4-BE49-F238E27FC236}">
                <a16:creationId xmlns:a16="http://schemas.microsoft.com/office/drawing/2014/main" id="{4B9E1D2F-D654-43E7-95F3-062C74DAEA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6696" y="1612007"/>
            <a:ext cx="1455366" cy="1468939"/>
          </a:xfrm>
          <a:prstGeom prst="rect">
            <a:avLst/>
          </a:prstGeom>
        </p:spPr>
      </p:pic>
      <p:pic>
        <p:nvPicPr>
          <p:cNvPr id="7" name="Graphic 6" descr="Dice">
            <a:extLst>
              <a:ext uri="{FF2B5EF4-FFF2-40B4-BE49-F238E27FC236}">
                <a16:creationId xmlns:a16="http://schemas.microsoft.com/office/drawing/2014/main" id="{B220EE9C-2D88-4CC0-A227-6841B10765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43331" y="3375710"/>
            <a:ext cx="1455366" cy="1468939"/>
          </a:xfrm>
          <a:prstGeom prst="rect">
            <a:avLst/>
          </a:prstGeom>
        </p:spPr>
      </p:pic>
      <p:pic>
        <p:nvPicPr>
          <p:cNvPr id="8" name="Graphic 7" descr="Dice">
            <a:extLst>
              <a:ext uri="{FF2B5EF4-FFF2-40B4-BE49-F238E27FC236}">
                <a16:creationId xmlns:a16="http://schemas.microsoft.com/office/drawing/2014/main" id="{5A7FD0E8-03DF-47AD-A742-8D71343ED9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3331" y="1612007"/>
            <a:ext cx="1455366" cy="1468939"/>
          </a:xfrm>
          <a:prstGeom prst="rect">
            <a:avLst/>
          </a:prstGeom>
        </p:spPr>
      </p:pic>
      <p:pic>
        <p:nvPicPr>
          <p:cNvPr id="9" name="Graphic 8" descr="Dice">
            <a:extLst>
              <a:ext uri="{FF2B5EF4-FFF2-40B4-BE49-F238E27FC236}">
                <a16:creationId xmlns:a16="http://schemas.microsoft.com/office/drawing/2014/main" id="{C57F7A48-B429-4923-ACFA-0B1F3FBE02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29488" y="-41267"/>
            <a:ext cx="1455366" cy="1468939"/>
          </a:xfrm>
          <a:prstGeom prst="rect">
            <a:avLst/>
          </a:prstGeom>
        </p:spPr>
      </p:pic>
      <p:pic>
        <p:nvPicPr>
          <p:cNvPr id="10" name="Graphic 9" descr="Dice">
            <a:extLst>
              <a:ext uri="{FF2B5EF4-FFF2-40B4-BE49-F238E27FC236}">
                <a16:creationId xmlns:a16="http://schemas.microsoft.com/office/drawing/2014/main" id="{C57CBF3F-4559-499D-BB69-5932A7525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6274" y="5004085"/>
            <a:ext cx="1455366" cy="1468939"/>
          </a:xfrm>
          <a:prstGeom prst="rect">
            <a:avLst/>
          </a:prstGeom>
        </p:spPr>
      </p:pic>
      <p:pic>
        <p:nvPicPr>
          <p:cNvPr id="11" name="Graphic 10" descr="Dice">
            <a:extLst>
              <a:ext uri="{FF2B5EF4-FFF2-40B4-BE49-F238E27FC236}">
                <a16:creationId xmlns:a16="http://schemas.microsoft.com/office/drawing/2014/main" id="{61D87ACF-A064-40D4-A4FC-573D76B00D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8064" y="3390061"/>
            <a:ext cx="1455366" cy="1468939"/>
          </a:xfrm>
          <a:prstGeom prst="rect">
            <a:avLst/>
          </a:prstGeom>
        </p:spPr>
      </p:pic>
      <p:pic>
        <p:nvPicPr>
          <p:cNvPr id="12" name="Graphic 11" descr="Dice">
            <a:extLst>
              <a:ext uri="{FF2B5EF4-FFF2-40B4-BE49-F238E27FC236}">
                <a16:creationId xmlns:a16="http://schemas.microsoft.com/office/drawing/2014/main" id="{3F6A4834-5999-43C6-B394-926BD94072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38302" y="5139413"/>
            <a:ext cx="1455366" cy="1468939"/>
          </a:xfrm>
          <a:prstGeom prst="rect">
            <a:avLst/>
          </a:prstGeom>
        </p:spPr>
      </p:pic>
      <p:pic>
        <p:nvPicPr>
          <p:cNvPr id="14" name="Graphic 13" descr="Dice">
            <a:extLst>
              <a:ext uri="{FF2B5EF4-FFF2-40B4-BE49-F238E27FC236}">
                <a16:creationId xmlns:a16="http://schemas.microsoft.com/office/drawing/2014/main" id="{4C753A59-F7C3-4F18-A570-08A0107266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98796" y="5275120"/>
            <a:ext cx="1455366" cy="1468939"/>
          </a:xfrm>
          <a:prstGeom prst="rect">
            <a:avLst/>
          </a:prstGeom>
        </p:spPr>
      </p:pic>
      <p:pic>
        <p:nvPicPr>
          <p:cNvPr id="15" name="Graphic 14" descr="Dice">
            <a:extLst>
              <a:ext uri="{FF2B5EF4-FFF2-40B4-BE49-F238E27FC236}">
                <a16:creationId xmlns:a16="http://schemas.microsoft.com/office/drawing/2014/main" id="{22340D2B-3AF7-4A01-94F8-73BAB69295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0943" y="5272216"/>
            <a:ext cx="1455366" cy="1468939"/>
          </a:xfrm>
          <a:prstGeom prst="rect">
            <a:avLst/>
          </a:prstGeom>
        </p:spPr>
      </p:pic>
      <p:pic>
        <p:nvPicPr>
          <p:cNvPr id="16" name="Graphic 15" descr="Dice">
            <a:extLst>
              <a:ext uri="{FF2B5EF4-FFF2-40B4-BE49-F238E27FC236}">
                <a16:creationId xmlns:a16="http://schemas.microsoft.com/office/drawing/2014/main" id="{6169D7B3-434F-4C61-A13E-AE8C22A532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8620" y="5241261"/>
            <a:ext cx="1455366" cy="1468939"/>
          </a:xfrm>
          <a:prstGeom prst="rect">
            <a:avLst/>
          </a:prstGeom>
        </p:spPr>
      </p:pic>
      <p:pic>
        <p:nvPicPr>
          <p:cNvPr id="17" name="Graphic 16" descr="Dice">
            <a:extLst>
              <a:ext uri="{FF2B5EF4-FFF2-40B4-BE49-F238E27FC236}">
                <a16:creationId xmlns:a16="http://schemas.microsoft.com/office/drawing/2014/main" id="{4781D1C7-1A5A-4267-B3F3-4D308E5557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69603" y="5175069"/>
            <a:ext cx="1455366" cy="1468939"/>
          </a:xfrm>
          <a:prstGeom prst="rect">
            <a:avLst/>
          </a:prstGeom>
        </p:spPr>
      </p:pic>
      <p:pic>
        <p:nvPicPr>
          <p:cNvPr id="18" name="Graphic 17" descr="Dice">
            <a:extLst>
              <a:ext uri="{FF2B5EF4-FFF2-40B4-BE49-F238E27FC236}">
                <a16:creationId xmlns:a16="http://schemas.microsoft.com/office/drawing/2014/main" id="{55BC0314-B560-467D-9212-0E5C5E3930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34590" y="-109055"/>
            <a:ext cx="1455366" cy="1468939"/>
          </a:xfrm>
          <a:prstGeom prst="rect">
            <a:avLst/>
          </a:prstGeom>
        </p:spPr>
      </p:pic>
      <p:pic>
        <p:nvPicPr>
          <p:cNvPr id="19" name="Graphic 18" descr="Dice">
            <a:extLst>
              <a:ext uri="{FF2B5EF4-FFF2-40B4-BE49-F238E27FC236}">
                <a16:creationId xmlns:a16="http://schemas.microsoft.com/office/drawing/2014/main" id="{B23441FE-A864-42A5-941C-0DBA0D6AB9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42791" y="-159172"/>
            <a:ext cx="1455366" cy="1468939"/>
          </a:xfrm>
          <a:prstGeom prst="rect">
            <a:avLst/>
          </a:prstGeom>
        </p:spPr>
      </p:pic>
      <p:pic>
        <p:nvPicPr>
          <p:cNvPr id="20" name="Graphic 19" descr="Dice">
            <a:extLst>
              <a:ext uri="{FF2B5EF4-FFF2-40B4-BE49-F238E27FC236}">
                <a16:creationId xmlns:a16="http://schemas.microsoft.com/office/drawing/2014/main" id="{ABF01CF7-872A-4D83-9663-2B5B4D9EBA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5126" y="-159172"/>
            <a:ext cx="1455366" cy="1468939"/>
          </a:xfrm>
          <a:prstGeom prst="rect">
            <a:avLst/>
          </a:prstGeom>
        </p:spPr>
      </p:pic>
      <p:pic>
        <p:nvPicPr>
          <p:cNvPr id="21" name="Graphic 20" descr="Dice">
            <a:extLst>
              <a:ext uri="{FF2B5EF4-FFF2-40B4-BE49-F238E27FC236}">
                <a16:creationId xmlns:a16="http://schemas.microsoft.com/office/drawing/2014/main" id="{6117E620-6291-4122-8EAC-05B0436786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92185" y="-187150"/>
            <a:ext cx="1455366" cy="1468939"/>
          </a:xfrm>
          <a:prstGeom prst="rect">
            <a:avLst/>
          </a:prstGeom>
        </p:spPr>
      </p:pic>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FBDB6FF-08BE-4F57-8ECB-6E40D60A881D}"/>
              </a:ext>
            </a:extLst>
          </p:cNvPr>
          <p:cNvSpPr/>
          <p:nvPr/>
        </p:nvSpPr>
        <p:spPr>
          <a:xfrm>
            <a:off x="2399253" y="512342"/>
            <a:ext cx="7391400" cy="5507458"/>
          </a:xfrm>
          <a:prstGeom prst="rect">
            <a:avLst/>
          </a:prstGeom>
          <a:solidFill>
            <a:srgbClr val="00B0F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0" name="Straight Connector 49">
            <a:extLst>
              <a:ext uri="{FF2B5EF4-FFF2-40B4-BE49-F238E27FC236}">
                <a16:creationId xmlns:a16="http://schemas.microsoft.com/office/drawing/2014/main" id="{6BDFBD4A-DA87-42B5-80B2-25501CC0DCB3}"/>
              </a:ext>
            </a:extLst>
          </p:cNvPr>
          <p:cNvCxnSpPr>
            <a:endCxn id="49" idx="2"/>
          </p:cNvCxnSpPr>
          <p:nvPr/>
        </p:nvCxnSpPr>
        <p:spPr>
          <a:xfrm>
            <a:off x="6056853" y="512342"/>
            <a:ext cx="38100" cy="5507458"/>
          </a:xfrm>
          <a:prstGeom prst="line">
            <a:avLst/>
          </a:prstGeom>
          <a:noFill/>
          <a:ln w="76200" cap="flat" cmpd="sng" algn="ctr">
            <a:solidFill>
              <a:srgbClr val="FEBD11"/>
            </a:solidFill>
            <a:prstDash val="solid"/>
          </a:ln>
          <a:effectLst>
            <a:outerShdw blurRad="40000" dist="20000" dir="5400000" rotWithShape="0">
              <a:srgbClr val="000000">
                <a:alpha val="38000"/>
              </a:srgbClr>
            </a:outerShdw>
          </a:effectLst>
        </p:spPr>
      </p:cxnSp>
      <p:cxnSp>
        <p:nvCxnSpPr>
          <p:cNvPr id="51" name="Straight Connector 50">
            <a:extLst>
              <a:ext uri="{FF2B5EF4-FFF2-40B4-BE49-F238E27FC236}">
                <a16:creationId xmlns:a16="http://schemas.microsoft.com/office/drawing/2014/main" id="{278E709C-A4CB-4DDB-A5D9-EBB948FE0272}"/>
              </a:ext>
            </a:extLst>
          </p:cNvPr>
          <p:cNvCxnSpPr/>
          <p:nvPr/>
        </p:nvCxnSpPr>
        <p:spPr>
          <a:xfrm flipH="1">
            <a:off x="2399253" y="2286000"/>
            <a:ext cx="7391400" cy="0"/>
          </a:xfrm>
          <a:prstGeom prst="line">
            <a:avLst/>
          </a:prstGeom>
          <a:noFill/>
          <a:ln w="76200" cap="flat" cmpd="sng" algn="ctr">
            <a:solidFill>
              <a:srgbClr val="FEBD11"/>
            </a:solidFill>
            <a:prstDash val="solid"/>
          </a:ln>
          <a:effectLst>
            <a:outerShdw blurRad="40000" dist="20000" dir="5400000" rotWithShape="0">
              <a:srgbClr val="000000">
                <a:alpha val="38000"/>
              </a:srgbClr>
            </a:outerShdw>
          </a:effectLst>
        </p:spPr>
      </p:cxnSp>
      <p:cxnSp>
        <p:nvCxnSpPr>
          <p:cNvPr id="52" name="Straight Connector 51">
            <a:extLst>
              <a:ext uri="{FF2B5EF4-FFF2-40B4-BE49-F238E27FC236}">
                <a16:creationId xmlns:a16="http://schemas.microsoft.com/office/drawing/2014/main" id="{C55E204F-E24B-4AE5-B9C5-B38D2DA72BB9}"/>
              </a:ext>
            </a:extLst>
          </p:cNvPr>
          <p:cNvCxnSpPr/>
          <p:nvPr/>
        </p:nvCxnSpPr>
        <p:spPr>
          <a:xfrm flipH="1">
            <a:off x="2399253" y="4343400"/>
            <a:ext cx="7391400" cy="0"/>
          </a:xfrm>
          <a:prstGeom prst="line">
            <a:avLst/>
          </a:prstGeom>
          <a:noFill/>
          <a:ln w="76200" cap="flat" cmpd="sng" algn="ctr">
            <a:solidFill>
              <a:srgbClr val="FEBD11"/>
            </a:solidFill>
            <a:prstDash val="solid"/>
          </a:ln>
          <a:effectLst>
            <a:outerShdw blurRad="40000" dist="20000" dir="5400000" rotWithShape="0">
              <a:srgbClr val="000000">
                <a:alpha val="38000"/>
              </a:srgbClr>
            </a:outerShdw>
          </a:effectLst>
        </p:spPr>
      </p:cxnSp>
      <p:sp>
        <p:nvSpPr>
          <p:cNvPr id="53" name="TextBox 52">
            <a:extLst>
              <a:ext uri="{FF2B5EF4-FFF2-40B4-BE49-F238E27FC236}">
                <a16:creationId xmlns:a16="http://schemas.microsoft.com/office/drawing/2014/main" id="{D690954A-C973-4713-809E-FC4CBA173590}"/>
              </a:ext>
            </a:extLst>
          </p:cNvPr>
          <p:cNvSpPr txBox="1"/>
          <p:nvPr/>
        </p:nvSpPr>
        <p:spPr>
          <a:xfrm>
            <a:off x="7504653" y="563940"/>
            <a:ext cx="990600" cy="1569660"/>
          </a:xfrm>
          <a:prstGeom prst="rect">
            <a:avLst/>
          </a:prstGeom>
          <a:noFill/>
        </p:spPr>
        <p:txBody>
          <a:bodyPr wrap="square" rtlCol="0">
            <a:spAutoFit/>
          </a:bodyPr>
          <a:lstStyle/>
          <a:p>
            <a:r>
              <a:rPr lang="en-US" sz="9600" dirty="0">
                <a:solidFill>
                  <a:srgbClr val="DA1A5A"/>
                </a:solidFill>
                <a:latin typeface="Bodoni MT" panose="02070603080606020203" pitchFamily="18" charset="0"/>
                <a:hlinkClick r:id="rId4" action="ppaction://hlinksldjump">
                  <a:extLst>
                    <a:ext uri="{A12FA001-AC4F-418D-AE19-62706E023703}">
                      <ahyp:hlinkClr xmlns:ahyp="http://schemas.microsoft.com/office/drawing/2018/hyperlinkcolor" val="tx"/>
                    </a:ext>
                  </a:extLst>
                </a:hlinkClick>
              </a:rPr>
              <a:t>2</a:t>
            </a:r>
            <a:endParaRPr lang="en-US" sz="9600" dirty="0">
              <a:solidFill>
                <a:srgbClr val="DA1A5A"/>
              </a:solidFill>
              <a:latin typeface="Bodoni MT" panose="02070603080606020203" pitchFamily="18" charset="0"/>
            </a:endParaRPr>
          </a:p>
        </p:txBody>
      </p:sp>
      <p:sp>
        <p:nvSpPr>
          <p:cNvPr id="54" name="TextBox 53">
            <a:extLst>
              <a:ext uri="{FF2B5EF4-FFF2-40B4-BE49-F238E27FC236}">
                <a16:creationId xmlns:a16="http://schemas.microsoft.com/office/drawing/2014/main" id="{639BC0F4-C3DF-4903-A68D-4A7A7BDBF0A8}"/>
              </a:ext>
            </a:extLst>
          </p:cNvPr>
          <p:cNvSpPr txBox="1"/>
          <p:nvPr/>
        </p:nvSpPr>
        <p:spPr>
          <a:xfrm>
            <a:off x="3836502" y="533400"/>
            <a:ext cx="990600" cy="1569660"/>
          </a:xfrm>
          <a:prstGeom prst="rect">
            <a:avLst/>
          </a:prstGeom>
          <a:noFill/>
        </p:spPr>
        <p:txBody>
          <a:bodyPr wrap="square" rtlCol="0">
            <a:spAutoFit/>
          </a:bodyPr>
          <a:lstStyle/>
          <a:p>
            <a:r>
              <a:rPr lang="en-US" sz="9600" dirty="0">
                <a:solidFill>
                  <a:srgbClr val="DA1A5A"/>
                </a:solidFill>
                <a:latin typeface="Bodoni MT" panose="02070603080606020203" pitchFamily="18" charset="0"/>
                <a:hlinkClick r:id="rId5" action="ppaction://hlinksldjump">
                  <a:extLst>
                    <a:ext uri="{A12FA001-AC4F-418D-AE19-62706E023703}">
                      <ahyp:hlinkClr xmlns:ahyp="http://schemas.microsoft.com/office/drawing/2018/hyperlinkcolor" val="tx"/>
                    </a:ext>
                  </a:extLst>
                </a:hlinkClick>
              </a:rPr>
              <a:t>1</a:t>
            </a:r>
            <a:endParaRPr lang="en-US" sz="9600" dirty="0">
              <a:solidFill>
                <a:srgbClr val="DA1A5A"/>
              </a:solidFill>
              <a:latin typeface="Bodoni MT" panose="02070603080606020203" pitchFamily="18" charset="0"/>
            </a:endParaRPr>
          </a:p>
        </p:txBody>
      </p:sp>
      <p:sp>
        <p:nvSpPr>
          <p:cNvPr id="55" name="TextBox 54">
            <a:extLst>
              <a:ext uri="{FF2B5EF4-FFF2-40B4-BE49-F238E27FC236}">
                <a16:creationId xmlns:a16="http://schemas.microsoft.com/office/drawing/2014/main" id="{62C28B3E-7213-4A9A-99BE-DBB18F0F7007}"/>
              </a:ext>
            </a:extLst>
          </p:cNvPr>
          <p:cNvSpPr txBox="1"/>
          <p:nvPr/>
        </p:nvSpPr>
        <p:spPr>
          <a:xfrm>
            <a:off x="3847053" y="2514600"/>
            <a:ext cx="990600" cy="1569660"/>
          </a:xfrm>
          <a:prstGeom prst="rect">
            <a:avLst/>
          </a:prstGeom>
          <a:noFill/>
        </p:spPr>
        <p:txBody>
          <a:bodyPr wrap="square" rtlCol="0">
            <a:spAutoFit/>
          </a:bodyPr>
          <a:lstStyle/>
          <a:p>
            <a:r>
              <a:rPr lang="en-US" sz="9600" dirty="0">
                <a:solidFill>
                  <a:srgbClr val="DA1A5A"/>
                </a:solidFill>
                <a:latin typeface="Bodoni MT" panose="02070603080606020203" pitchFamily="18" charset="0"/>
                <a:hlinkClick r:id="rId6" action="ppaction://hlinksldjump">
                  <a:extLst>
                    <a:ext uri="{A12FA001-AC4F-418D-AE19-62706E023703}">
                      <ahyp:hlinkClr xmlns:ahyp="http://schemas.microsoft.com/office/drawing/2018/hyperlinkcolor" val="tx"/>
                    </a:ext>
                  </a:extLst>
                </a:hlinkClick>
              </a:rPr>
              <a:t>3</a:t>
            </a:r>
            <a:endParaRPr lang="en-US" sz="9600" dirty="0">
              <a:solidFill>
                <a:srgbClr val="DA1A5A"/>
              </a:solidFill>
              <a:latin typeface="Bodoni MT" panose="02070603080606020203" pitchFamily="18" charset="0"/>
            </a:endParaRPr>
          </a:p>
        </p:txBody>
      </p:sp>
      <p:sp>
        <p:nvSpPr>
          <p:cNvPr id="56" name="TextBox 55">
            <a:extLst>
              <a:ext uri="{FF2B5EF4-FFF2-40B4-BE49-F238E27FC236}">
                <a16:creationId xmlns:a16="http://schemas.microsoft.com/office/drawing/2014/main" id="{58E3F6AC-83D6-43B2-A034-E17119CE861F}"/>
              </a:ext>
            </a:extLst>
          </p:cNvPr>
          <p:cNvSpPr txBox="1"/>
          <p:nvPr/>
        </p:nvSpPr>
        <p:spPr>
          <a:xfrm>
            <a:off x="7504653" y="2514600"/>
            <a:ext cx="990600" cy="1569660"/>
          </a:xfrm>
          <a:prstGeom prst="rect">
            <a:avLst/>
          </a:prstGeom>
          <a:noFill/>
        </p:spPr>
        <p:txBody>
          <a:bodyPr wrap="square" rtlCol="0">
            <a:spAutoFit/>
          </a:bodyPr>
          <a:lstStyle/>
          <a:p>
            <a:r>
              <a:rPr lang="en-US" sz="9600" dirty="0">
                <a:solidFill>
                  <a:srgbClr val="DA1A5A"/>
                </a:solidFill>
                <a:latin typeface="Bodoni MT" panose="02070603080606020203" pitchFamily="18" charset="0"/>
                <a:hlinkClick r:id="rId7" action="ppaction://hlinksldjump">
                  <a:extLst>
                    <a:ext uri="{A12FA001-AC4F-418D-AE19-62706E023703}">
                      <ahyp:hlinkClr xmlns:ahyp="http://schemas.microsoft.com/office/drawing/2018/hyperlinkcolor" val="tx"/>
                    </a:ext>
                  </a:extLst>
                </a:hlinkClick>
              </a:rPr>
              <a:t>4</a:t>
            </a:r>
            <a:endParaRPr lang="en-US" sz="9600" dirty="0">
              <a:solidFill>
                <a:srgbClr val="DA1A5A"/>
              </a:solidFill>
              <a:latin typeface="Bodoni MT" panose="02070603080606020203" pitchFamily="18" charset="0"/>
            </a:endParaRPr>
          </a:p>
        </p:txBody>
      </p:sp>
      <p:sp>
        <p:nvSpPr>
          <p:cNvPr id="57" name="TextBox 56">
            <a:extLst>
              <a:ext uri="{FF2B5EF4-FFF2-40B4-BE49-F238E27FC236}">
                <a16:creationId xmlns:a16="http://schemas.microsoft.com/office/drawing/2014/main" id="{76524A0A-9F87-4644-8F52-DCFC1BE8E8DE}"/>
              </a:ext>
            </a:extLst>
          </p:cNvPr>
          <p:cNvSpPr txBox="1"/>
          <p:nvPr/>
        </p:nvSpPr>
        <p:spPr>
          <a:xfrm>
            <a:off x="3847053" y="4343400"/>
            <a:ext cx="990600" cy="1569660"/>
          </a:xfrm>
          <a:prstGeom prst="rect">
            <a:avLst/>
          </a:prstGeom>
          <a:noFill/>
        </p:spPr>
        <p:txBody>
          <a:bodyPr wrap="square" rtlCol="0">
            <a:spAutoFit/>
          </a:bodyPr>
          <a:lstStyle/>
          <a:p>
            <a:r>
              <a:rPr lang="en-US" sz="9600" dirty="0">
                <a:solidFill>
                  <a:srgbClr val="DA1A5A"/>
                </a:solidFill>
                <a:latin typeface="Bodoni MT" panose="02070603080606020203" pitchFamily="18" charset="0"/>
                <a:hlinkClick r:id="rId8" action="ppaction://hlinksldjump">
                  <a:extLst>
                    <a:ext uri="{A12FA001-AC4F-418D-AE19-62706E023703}">
                      <ahyp:hlinkClr xmlns:ahyp="http://schemas.microsoft.com/office/drawing/2018/hyperlinkcolor" val="tx"/>
                    </a:ext>
                  </a:extLst>
                </a:hlinkClick>
              </a:rPr>
              <a:t>5</a:t>
            </a:r>
            <a:endParaRPr lang="en-US" sz="9600" dirty="0">
              <a:solidFill>
                <a:srgbClr val="DA1A5A"/>
              </a:solidFill>
              <a:latin typeface="Bodoni MT" panose="02070603080606020203" pitchFamily="18" charset="0"/>
            </a:endParaRPr>
          </a:p>
        </p:txBody>
      </p:sp>
      <p:sp>
        <p:nvSpPr>
          <p:cNvPr id="58" name="TextBox 57">
            <a:extLst>
              <a:ext uri="{FF2B5EF4-FFF2-40B4-BE49-F238E27FC236}">
                <a16:creationId xmlns:a16="http://schemas.microsoft.com/office/drawing/2014/main" id="{33DEB6B0-E054-4BE1-82A0-727DB72216A6}"/>
              </a:ext>
            </a:extLst>
          </p:cNvPr>
          <p:cNvSpPr txBox="1"/>
          <p:nvPr/>
        </p:nvSpPr>
        <p:spPr>
          <a:xfrm>
            <a:off x="7538464" y="4343400"/>
            <a:ext cx="990600" cy="1569660"/>
          </a:xfrm>
          <a:prstGeom prst="rect">
            <a:avLst/>
          </a:prstGeom>
          <a:noFill/>
        </p:spPr>
        <p:txBody>
          <a:bodyPr wrap="square" rtlCol="0">
            <a:spAutoFit/>
          </a:bodyPr>
          <a:lstStyle/>
          <a:p>
            <a:r>
              <a:rPr lang="en-US" sz="9600" dirty="0">
                <a:solidFill>
                  <a:srgbClr val="DA1A5A"/>
                </a:solidFill>
                <a:latin typeface="Bodoni MT" panose="02070603080606020203" pitchFamily="18" charset="0"/>
                <a:hlinkClick r:id="rId9" action="ppaction://hlinksldjump">
                  <a:extLst>
                    <a:ext uri="{A12FA001-AC4F-418D-AE19-62706E023703}">
                      <ahyp:hlinkClr xmlns:ahyp="http://schemas.microsoft.com/office/drawing/2018/hyperlinkcolor" val="tx"/>
                    </a:ext>
                  </a:extLst>
                </a:hlinkClick>
              </a:rPr>
              <a:t>6</a:t>
            </a:r>
            <a:endParaRPr lang="en-US" sz="9600" dirty="0">
              <a:solidFill>
                <a:srgbClr val="DA1A5A"/>
              </a:solidFill>
              <a:latin typeface="Bodoni MT" panose="02070603080606020203" pitchFamily="18" charset="0"/>
            </a:endParaRPr>
          </a:p>
        </p:txBody>
      </p:sp>
      <p:sp>
        <p:nvSpPr>
          <p:cNvPr id="59" name="TextBox 58">
            <a:extLst>
              <a:ext uri="{FF2B5EF4-FFF2-40B4-BE49-F238E27FC236}">
                <a16:creationId xmlns:a16="http://schemas.microsoft.com/office/drawing/2014/main" id="{7C95640E-8D0F-4B58-B9D9-B20DD3C24A6F}"/>
              </a:ext>
            </a:extLst>
          </p:cNvPr>
          <p:cNvSpPr txBox="1"/>
          <p:nvPr/>
        </p:nvSpPr>
        <p:spPr>
          <a:xfrm rot="5400000">
            <a:off x="-1503496" y="2879051"/>
            <a:ext cx="6546590" cy="954107"/>
          </a:xfrm>
          <a:prstGeom prst="rect">
            <a:avLst/>
          </a:prstGeom>
          <a:noFill/>
        </p:spPr>
        <p:txBody>
          <a:bodyPr wrap="square" rtlCol="0">
            <a:spAutoFit/>
          </a:bodyPr>
          <a:lstStyle/>
          <a:p>
            <a:r>
              <a:rPr lang="en-US" sz="2800" dirty="0">
                <a:solidFill>
                  <a:srgbClr val="D91B5C"/>
                </a:solidFill>
                <a:latin typeface="Calibri"/>
              </a:rPr>
              <a:t>●●●●●●●●●●●●●●●●●●●●●●●●●●●●</a:t>
            </a:r>
          </a:p>
          <a:p>
            <a:endParaRPr lang="en-US" sz="2800" dirty="0">
              <a:solidFill>
                <a:srgbClr val="D91B5C"/>
              </a:solidFill>
              <a:latin typeface="Calibri"/>
            </a:endParaRPr>
          </a:p>
        </p:txBody>
      </p:sp>
      <p:sp>
        <p:nvSpPr>
          <p:cNvPr id="60" name="TextBox 59">
            <a:extLst>
              <a:ext uri="{FF2B5EF4-FFF2-40B4-BE49-F238E27FC236}">
                <a16:creationId xmlns:a16="http://schemas.microsoft.com/office/drawing/2014/main" id="{4474A3D6-E624-423B-972D-2D96791C84DE}"/>
              </a:ext>
            </a:extLst>
          </p:cNvPr>
          <p:cNvSpPr txBox="1"/>
          <p:nvPr/>
        </p:nvSpPr>
        <p:spPr>
          <a:xfrm>
            <a:off x="1745246" y="5980093"/>
            <a:ext cx="8959807" cy="954107"/>
          </a:xfrm>
          <a:prstGeom prst="rect">
            <a:avLst/>
          </a:prstGeom>
          <a:noFill/>
        </p:spPr>
        <p:txBody>
          <a:bodyPr wrap="square" rtlCol="0">
            <a:spAutoFit/>
          </a:bodyPr>
          <a:lstStyle/>
          <a:p>
            <a:r>
              <a:rPr lang="en-US" sz="2800" dirty="0">
                <a:solidFill>
                  <a:srgbClr val="D91B5C"/>
                </a:solidFill>
                <a:latin typeface="Calibri"/>
              </a:rPr>
              <a:t>●●●●●●●●●●●●●●●●●●●●●●●●●●●●●●●●●●●●●●●</a:t>
            </a:r>
          </a:p>
          <a:p>
            <a:endParaRPr lang="en-US" sz="2800" dirty="0">
              <a:solidFill>
                <a:srgbClr val="D91B5C"/>
              </a:solidFill>
              <a:latin typeface="Calibri"/>
            </a:endParaRPr>
          </a:p>
        </p:txBody>
      </p:sp>
      <p:sp>
        <p:nvSpPr>
          <p:cNvPr id="62" name="TextBox 61">
            <a:extLst>
              <a:ext uri="{FF2B5EF4-FFF2-40B4-BE49-F238E27FC236}">
                <a16:creationId xmlns:a16="http://schemas.microsoft.com/office/drawing/2014/main" id="{176C1C87-C177-43AE-991B-611D78001551}"/>
              </a:ext>
            </a:extLst>
          </p:cNvPr>
          <p:cNvSpPr txBox="1"/>
          <p:nvPr/>
        </p:nvSpPr>
        <p:spPr>
          <a:xfrm rot="5400000">
            <a:off x="6649904" y="2872442"/>
            <a:ext cx="6546590" cy="954107"/>
          </a:xfrm>
          <a:prstGeom prst="rect">
            <a:avLst/>
          </a:prstGeom>
          <a:noFill/>
        </p:spPr>
        <p:txBody>
          <a:bodyPr wrap="square" rtlCol="0">
            <a:spAutoFit/>
          </a:bodyPr>
          <a:lstStyle/>
          <a:p>
            <a:r>
              <a:rPr lang="en-US" sz="2800" dirty="0">
                <a:solidFill>
                  <a:srgbClr val="D91B5C"/>
                </a:solidFill>
                <a:latin typeface="Calibri"/>
              </a:rPr>
              <a:t>●●●●●●●●●●●●●●●●●●●●●●●●●●●●</a:t>
            </a:r>
          </a:p>
          <a:p>
            <a:endParaRPr lang="en-US" sz="2800" dirty="0">
              <a:solidFill>
                <a:srgbClr val="D91B5C"/>
              </a:solidFill>
              <a:latin typeface="Calibri"/>
            </a:endParaRPr>
          </a:p>
        </p:txBody>
      </p:sp>
      <p:sp>
        <p:nvSpPr>
          <p:cNvPr id="63" name="TextBox 62">
            <a:extLst>
              <a:ext uri="{FF2B5EF4-FFF2-40B4-BE49-F238E27FC236}">
                <a16:creationId xmlns:a16="http://schemas.microsoft.com/office/drawing/2014/main" id="{C2828A63-B0EF-47DA-9F0F-7132993DC8C4}"/>
              </a:ext>
            </a:extLst>
          </p:cNvPr>
          <p:cNvSpPr txBox="1"/>
          <p:nvPr/>
        </p:nvSpPr>
        <p:spPr>
          <a:xfrm>
            <a:off x="1973846" y="0"/>
            <a:ext cx="8959807" cy="954107"/>
          </a:xfrm>
          <a:prstGeom prst="rect">
            <a:avLst/>
          </a:prstGeom>
          <a:noFill/>
        </p:spPr>
        <p:txBody>
          <a:bodyPr wrap="square" rtlCol="0">
            <a:spAutoFit/>
          </a:bodyPr>
          <a:lstStyle/>
          <a:p>
            <a:r>
              <a:rPr lang="en-US" sz="2800" dirty="0">
                <a:solidFill>
                  <a:srgbClr val="D91B5C"/>
                </a:solidFill>
                <a:latin typeface="Calibri"/>
              </a:rPr>
              <a:t>●●●●●●●●●●●●●●●●●●●●●●●●●●●●●●●●●●●●●</a:t>
            </a:r>
          </a:p>
          <a:p>
            <a:endParaRPr lang="en-US" sz="2800" dirty="0">
              <a:solidFill>
                <a:srgbClr val="D91B5C"/>
              </a:solidFill>
              <a:latin typeface="Calibri"/>
            </a:endParaRPr>
          </a:p>
        </p:txBody>
      </p:sp>
    </p:spTree>
    <p:custDataLst>
      <p:tags r:id="rId1"/>
    </p:custDataLst>
    <p:extLst>
      <p:ext uri="{BB962C8B-B14F-4D97-AF65-F5344CB8AC3E}">
        <p14:creationId xmlns:p14="http://schemas.microsoft.com/office/powerpoint/2010/main" val="157525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4294967295"/>
          </p:nvPr>
        </p:nvSpPr>
        <p:spPr>
          <a:xfrm>
            <a:off x="11769725" y="115888"/>
            <a:ext cx="4222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A2515D56-0BC8-4DF6-92E3-477A9BB68A33}"/>
              </a:ext>
            </a:extLst>
          </p:cNvPr>
          <p:cNvSpPr/>
          <p:nvPr/>
        </p:nvSpPr>
        <p:spPr>
          <a:xfrm>
            <a:off x="1795462" y="643309"/>
            <a:ext cx="8601075"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4E6"/>
                </a:solidFill>
                <a:effectLst/>
                <a:uLnTx/>
                <a:uFillTx/>
                <a:latin typeface="Arial Narrow" panose="020B0606020202030204" pitchFamily="34" charset="0"/>
              </a:rPr>
              <a:t>When your meetings are boring, unwelcoming, and/or poorly attended…</a:t>
            </a:r>
          </a:p>
        </p:txBody>
      </p:sp>
      <p:pic>
        <p:nvPicPr>
          <p:cNvPr id="4" name="Picture 3">
            <a:hlinkClick r:id="rId3" action="ppaction://hlinksldjump"/>
            <a:extLst>
              <a:ext uri="{FF2B5EF4-FFF2-40B4-BE49-F238E27FC236}">
                <a16:creationId xmlns:a16="http://schemas.microsoft.com/office/drawing/2014/main" id="{0E63294E-CE03-4806-AFA8-E003BBB6C444}"/>
              </a:ext>
            </a:extLst>
          </p:cNvPr>
          <p:cNvPicPr>
            <a:picLocks noChangeAspect="1"/>
          </p:cNvPicPr>
          <p:nvPr/>
        </p:nvPicPr>
        <p:blipFill>
          <a:blip r:embed="rId4"/>
          <a:stretch>
            <a:fillRect/>
          </a:stretch>
        </p:blipFill>
        <p:spPr>
          <a:xfrm>
            <a:off x="9144000" y="5802593"/>
            <a:ext cx="2237426" cy="853514"/>
          </a:xfrm>
          <a:prstGeom prst="rect">
            <a:avLst/>
          </a:prstGeom>
        </p:spPr>
      </p:pic>
    </p:spTree>
    <p:custDataLst>
      <p:tags r:id="rId1"/>
    </p:custDataLst>
    <p:extLst>
      <p:ext uri="{BB962C8B-B14F-4D97-AF65-F5344CB8AC3E}">
        <p14:creationId xmlns:p14="http://schemas.microsoft.com/office/powerpoint/2010/main" val="85579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5B14F9-1275-4FEF-8002-90DF7D60003B}"/>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19</a:t>
            </a:fld>
            <a:endParaRPr lang="en-US" dirty="0"/>
          </a:p>
        </p:txBody>
      </p:sp>
      <p:sp>
        <p:nvSpPr>
          <p:cNvPr id="6" name="Rectangle 5">
            <a:extLst>
              <a:ext uri="{FF2B5EF4-FFF2-40B4-BE49-F238E27FC236}">
                <a16:creationId xmlns:a16="http://schemas.microsoft.com/office/drawing/2014/main" id="{F1C134DF-988F-48B3-A2BB-9A6954F022F5}"/>
              </a:ext>
            </a:extLst>
          </p:cNvPr>
          <p:cNvSpPr/>
          <p:nvPr/>
        </p:nvSpPr>
        <p:spPr>
          <a:xfrm>
            <a:off x="3048000" y="779019"/>
            <a:ext cx="6096000" cy="5016758"/>
          </a:xfrm>
          <a:prstGeom prst="rect">
            <a:avLst/>
          </a:prstGeom>
        </p:spPr>
        <p:txBody>
          <a:bodyPr>
            <a:spAutoFit/>
          </a:bodyPr>
          <a:lstStyle/>
          <a:p>
            <a:pPr algn="ctr"/>
            <a:r>
              <a:rPr lang="en-US" sz="8000" dirty="0">
                <a:solidFill>
                  <a:srgbClr val="FF7600"/>
                </a:solidFill>
                <a:latin typeface="Arial Narrow" panose="020B0606020202030204" pitchFamily="34" charset="0"/>
              </a:rPr>
              <a:t>When 6 of your</a:t>
            </a:r>
            <a:br>
              <a:rPr lang="en-US" sz="8000" dirty="0">
                <a:solidFill>
                  <a:srgbClr val="FF7600"/>
                </a:solidFill>
                <a:latin typeface="Arial Narrow" panose="020B0606020202030204" pitchFamily="34" charset="0"/>
              </a:rPr>
            </a:br>
            <a:r>
              <a:rPr lang="en-US" sz="8000" dirty="0">
                <a:solidFill>
                  <a:srgbClr val="FF7600"/>
                </a:solidFill>
                <a:latin typeface="Arial Narrow" panose="020B0606020202030204" pitchFamily="34" charset="0"/>
              </a:rPr>
              <a:t>new members </a:t>
            </a:r>
            <a:br>
              <a:rPr lang="en-US" sz="8000" dirty="0">
                <a:solidFill>
                  <a:srgbClr val="FF7600"/>
                </a:solidFill>
                <a:latin typeface="Arial Narrow" panose="020B0606020202030204" pitchFamily="34" charset="0"/>
              </a:rPr>
            </a:br>
            <a:r>
              <a:rPr lang="en-US" sz="8000" dirty="0">
                <a:solidFill>
                  <a:srgbClr val="FF7600"/>
                </a:solidFill>
                <a:latin typeface="Arial Narrow" panose="020B0606020202030204" pitchFamily="34" charset="0"/>
              </a:rPr>
              <a:t>leave in the first year…</a:t>
            </a:r>
          </a:p>
        </p:txBody>
      </p:sp>
      <p:pic>
        <p:nvPicPr>
          <p:cNvPr id="8" name="Picture 7">
            <a:hlinkClick r:id="rId2" action="ppaction://hlinksldjump"/>
            <a:extLst>
              <a:ext uri="{FF2B5EF4-FFF2-40B4-BE49-F238E27FC236}">
                <a16:creationId xmlns:a16="http://schemas.microsoft.com/office/drawing/2014/main" id="{93953FE3-2BCF-4111-982E-114CC119273F}"/>
              </a:ext>
            </a:extLst>
          </p:cNvPr>
          <p:cNvPicPr>
            <a:picLocks noChangeAspect="1"/>
          </p:cNvPicPr>
          <p:nvPr/>
        </p:nvPicPr>
        <p:blipFill>
          <a:blip r:embed="rId3"/>
          <a:stretch>
            <a:fillRect/>
          </a:stretch>
        </p:blipFill>
        <p:spPr>
          <a:xfrm>
            <a:off x="8827834" y="5795777"/>
            <a:ext cx="2237426" cy="853514"/>
          </a:xfrm>
          <a:prstGeom prst="rect">
            <a:avLst/>
          </a:prstGeom>
        </p:spPr>
      </p:pic>
    </p:spTree>
    <p:extLst>
      <p:ext uri="{BB962C8B-B14F-4D97-AF65-F5344CB8AC3E}">
        <p14:creationId xmlns:p14="http://schemas.microsoft.com/office/powerpoint/2010/main" val="350738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4E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CC6489-CD4E-4463-8C47-5A636D58644C}"/>
              </a:ext>
            </a:extLst>
          </p:cNvPr>
          <p:cNvSpPr txBox="1"/>
          <p:nvPr/>
        </p:nvSpPr>
        <p:spPr>
          <a:xfrm>
            <a:off x="2168434" y="364546"/>
            <a:ext cx="9666515" cy="1938992"/>
          </a:xfrm>
          <a:prstGeom prst="rect">
            <a:avLst/>
          </a:prstGeom>
          <a:noFill/>
        </p:spPr>
        <p:txBody>
          <a:bodyPr wrap="square" rtlCol="0">
            <a:spAutoFit/>
          </a:bodyPr>
          <a:lstStyle/>
          <a:p>
            <a:pPr algn="r"/>
            <a:r>
              <a:rPr lang="en-US" sz="6000" b="1" dirty="0">
                <a:solidFill>
                  <a:schemeClr val="bg1"/>
                </a:solidFill>
                <a:latin typeface="Arial Narrow" panose="020B0606020202030204" pitchFamily="34" charset="0"/>
                <a:cs typeface="Arial" panose="020B0604020202020204" pitchFamily="34" charset="0"/>
              </a:rPr>
              <a:t>WHY IS OUR CLUB EXPERIENCE IMPORTANT?</a:t>
            </a:r>
          </a:p>
        </p:txBody>
      </p:sp>
      <p:sp>
        <p:nvSpPr>
          <p:cNvPr id="7" name="TextBox 6">
            <a:extLst>
              <a:ext uri="{FF2B5EF4-FFF2-40B4-BE49-F238E27FC236}">
                <a16:creationId xmlns:a16="http://schemas.microsoft.com/office/drawing/2014/main" id="{D2A2450E-246B-4495-8B51-7FB38827D8F1}"/>
              </a:ext>
            </a:extLst>
          </p:cNvPr>
          <p:cNvSpPr txBox="1"/>
          <p:nvPr/>
        </p:nvSpPr>
        <p:spPr>
          <a:xfrm>
            <a:off x="709863" y="2221734"/>
            <a:ext cx="9769642" cy="4462760"/>
          </a:xfrm>
          <a:prstGeom prst="rect">
            <a:avLst/>
          </a:prstGeom>
          <a:noFill/>
        </p:spPr>
        <p:txBody>
          <a:bodyPr wrap="square" rtlCol="0">
            <a:spAutoFit/>
          </a:bodyPr>
          <a:lstStyle/>
          <a:p>
            <a:r>
              <a:rPr lang="en-US" sz="4800" dirty="0">
                <a:solidFill>
                  <a:schemeClr val="bg1"/>
                </a:solidFill>
                <a:latin typeface="Arial Narrow" panose="020B0606020202030204" pitchFamily="34" charset="0"/>
              </a:rPr>
              <a:t>It’s how people:</a:t>
            </a:r>
          </a:p>
          <a:p>
            <a:endParaRPr lang="en-US" dirty="0"/>
          </a:p>
          <a:p>
            <a:r>
              <a:rPr lang="en-US" dirty="0"/>
              <a:t>	</a:t>
            </a:r>
            <a:r>
              <a:rPr lang="en-US" sz="4000" i="1" dirty="0">
                <a:solidFill>
                  <a:schemeClr val="bg1"/>
                </a:solidFill>
                <a:latin typeface="Arial Narrow" panose="020B0606020202030204" pitchFamily="34" charset="0"/>
              </a:rPr>
              <a:t>See</a:t>
            </a:r>
          </a:p>
          <a:p>
            <a:r>
              <a:rPr lang="en-US" sz="4000" i="1" dirty="0">
                <a:solidFill>
                  <a:schemeClr val="bg1"/>
                </a:solidFill>
                <a:latin typeface="Arial Narrow" panose="020B0606020202030204" pitchFamily="34" charset="0"/>
              </a:rPr>
              <a:t>	Feel</a:t>
            </a:r>
          </a:p>
          <a:p>
            <a:r>
              <a:rPr lang="en-US" sz="4000" i="1" dirty="0">
                <a:solidFill>
                  <a:schemeClr val="bg1"/>
                </a:solidFill>
                <a:latin typeface="Arial Narrow" panose="020B0606020202030204" pitchFamily="34" charset="0"/>
              </a:rPr>
              <a:t>	Experience</a:t>
            </a:r>
          </a:p>
          <a:p>
            <a:r>
              <a:rPr lang="en-US" sz="4000" i="1" dirty="0">
                <a:solidFill>
                  <a:schemeClr val="bg1"/>
                </a:solidFill>
                <a:latin typeface="Arial Narrow" panose="020B0606020202030204" pitchFamily="34" charset="0"/>
              </a:rPr>
              <a:t>	Utilize</a:t>
            </a:r>
          </a:p>
          <a:p>
            <a:r>
              <a:rPr lang="en-US" sz="4000" i="1" dirty="0">
                <a:solidFill>
                  <a:schemeClr val="bg1"/>
                </a:solidFill>
                <a:latin typeface="Arial Narrow" panose="020B0606020202030204" pitchFamily="34" charset="0"/>
              </a:rPr>
              <a:t>	Interact with</a:t>
            </a:r>
            <a:r>
              <a:rPr lang="en-US" sz="4000" dirty="0">
                <a:solidFill>
                  <a:schemeClr val="bg1"/>
                </a:solidFill>
                <a:latin typeface="Arial Narrow" panose="020B0606020202030204" pitchFamily="34" charset="0"/>
              </a:rPr>
              <a:t> </a:t>
            </a:r>
            <a:r>
              <a:rPr lang="en-US" sz="4000" b="1" dirty="0">
                <a:solidFill>
                  <a:srgbClr val="F7A81B"/>
                </a:solidFill>
                <a:latin typeface="Arial Narrow" panose="020B0606020202030204" pitchFamily="34" charset="0"/>
              </a:rPr>
              <a:t>Rotary</a:t>
            </a:r>
            <a:r>
              <a:rPr lang="en-US" b="1" dirty="0">
                <a:solidFill>
                  <a:srgbClr val="FFC000"/>
                </a:solidFill>
              </a:rPr>
              <a:t>	</a:t>
            </a:r>
          </a:p>
          <a:p>
            <a:r>
              <a:rPr lang="en-US" dirty="0"/>
              <a:t>	</a:t>
            </a:r>
          </a:p>
        </p:txBody>
      </p:sp>
      <p:pic>
        <p:nvPicPr>
          <p:cNvPr id="9" name="Graphic 8" descr="Heart with pulse">
            <a:extLst>
              <a:ext uri="{FF2B5EF4-FFF2-40B4-BE49-F238E27FC236}">
                <a16:creationId xmlns:a16="http://schemas.microsoft.com/office/drawing/2014/main" id="{FC56BA0A-76EE-4D7A-AB8C-081F8E1A6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3336" y="1730764"/>
            <a:ext cx="5526505" cy="5526505"/>
          </a:xfrm>
          <a:prstGeom prst="rect">
            <a:avLst/>
          </a:prstGeom>
        </p:spPr>
      </p:pic>
    </p:spTree>
    <p:extLst>
      <p:ext uri="{BB962C8B-B14F-4D97-AF65-F5344CB8AC3E}">
        <p14:creationId xmlns:p14="http://schemas.microsoft.com/office/powerpoint/2010/main" val="37092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anim calcmode="lin" valueType="num">
                                      <p:cBhvr>
                                        <p:cTn id="1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1000"/>
                                        <p:tgtEl>
                                          <p:spTgt spid="7">
                                            <p:txEl>
                                              <p:pRg st="5" end="5"/>
                                            </p:txEl>
                                          </p:spTgt>
                                        </p:tgtEl>
                                      </p:cBhvr>
                                    </p:animEffect>
                                    <p:anim calcmode="lin" valueType="num">
                                      <p:cBhvr>
                                        <p:cTn id="2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1000"/>
                                        <p:tgtEl>
                                          <p:spTgt spid="7">
                                            <p:txEl>
                                              <p:pRg st="6" end="6"/>
                                            </p:txEl>
                                          </p:spTgt>
                                        </p:tgtEl>
                                      </p:cBhvr>
                                    </p:animEffect>
                                    <p:anim calcmode="lin" valueType="num">
                                      <p:cBhvr>
                                        <p:cTn id="3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7B0C40-3C93-4CE2-9590-6550D9F8D90A}"/>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20</a:t>
            </a:fld>
            <a:endParaRPr lang="en-US" dirty="0"/>
          </a:p>
        </p:txBody>
      </p:sp>
      <p:sp>
        <p:nvSpPr>
          <p:cNvPr id="5" name="Rectangle 4">
            <a:extLst>
              <a:ext uri="{FF2B5EF4-FFF2-40B4-BE49-F238E27FC236}">
                <a16:creationId xmlns:a16="http://schemas.microsoft.com/office/drawing/2014/main" id="{B87CDF71-5B4B-4913-B72E-490983835985}"/>
              </a:ext>
            </a:extLst>
          </p:cNvPr>
          <p:cNvSpPr/>
          <p:nvPr/>
        </p:nvSpPr>
        <p:spPr>
          <a:xfrm>
            <a:off x="2209800" y="481013"/>
            <a:ext cx="7772400" cy="5016758"/>
          </a:xfrm>
          <a:prstGeom prst="rect">
            <a:avLst/>
          </a:prstGeom>
        </p:spPr>
        <p:txBody>
          <a:bodyPr wrap="square">
            <a:spAutoFit/>
          </a:bodyPr>
          <a:lstStyle/>
          <a:p>
            <a:pPr algn="ctr"/>
            <a:r>
              <a:rPr lang="en-US" sz="8000" dirty="0">
                <a:solidFill>
                  <a:srgbClr val="A40C42"/>
                </a:solidFill>
                <a:latin typeface="Arial Narrow" panose="020B0606020202030204" pitchFamily="34" charset="0"/>
              </a:rPr>
              <a:t>When you realize your club members are unwilling to try something new…</a:t>
            </a:r>
          </a:p>
        </p:txBody>
      </p:sp>
      <p:pic>
        <p:nvPicPr>
          <p:cNvPr id="7" name="Picture 6">
            <a:hlinkClick r:id="rId2" action="ppaction://hlinksldjump"/>
            <a:extLst>
              <a:ext uri="{FF2B5EF4-FFF2-40B4-BE49-F238E27FC236}">
                <a16:creationId xmlns:a16="http://schemas.microsoft.com/office/drawing/2014/main" id="{7590D7E5-3F56-4C73-9D78-ED9CFBCA23FD}"/>
              </a:ext>
            </a:extLst>
          </p:cNvPr>
          <p:cNvPicPr>
            <a:picLocks noChangeAspect="1"/>
          </p:cNvPicPr>
          <p:nvPr/>
        </p:nvPicPr>
        <p:blipFill>
          <a:blip r:embed="rId3"/>
          <a:stretch>
            <a:fillRect/>
          </a:stretch>
        </p:blipFill>
        <p:spPr>
          <a:xfrm>
            <a:off x="8920112" y="5888056"/>
            <a:ext cx="2237426" cy="853514"/>
          </a:xfrm>
          <a:prstGeom prst="rect">
            <a:avLst/>
          </a:prstGeom>
        </p:spPr>
      </p:pic>
    </p:spTree>
    <p:extLst>
      <p:ext uri="{BB962C8B-B14F-4D97-AF65-F5344CB8AC3E}">
        <p14:creationId xmlns:p14="http://schemas.microsoft.com/office/powerpoint/2010/main" val="256991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21</a:t>
            </a:fld>
            <a:endParaRPr lang="en-US" dirty="0"/>
          </a:p>
        </p:txBody>
      </p:sp>
      <p:sp>
        <p:nvSpPr>
          <p:cNvPr id="7" name="Rectangle 6">
            <a:extLst>
              <a:ext uri="{FF2B5EF4-FFF2-40B4-BE49-F238E27FC236}">
                <a16:creationId xmlns:a16="http://schemas.microsoft.com/office/drawing/2014/main" id="{55CB7A90-2F47-4767-A7E5-9CA2B5691462}"/>
              </a:ext>
            </a:extLst>
          </p:cNvPr>
          <p:cNvSpPr/>
          <p:nvPr/>
        </p:nvSpPr>
        <p:spPr>
          <a:xfrm>
            <a:off x="1848678" y="843677"/>
            <a:ext cx="8527774" cy="3785652"/>
          </a:xfrm>
          <a:prstGeom prst="rect">
            <a:avLst/>
          </a:prstGeom>
        </p:spPr>
        <p:txBody>
          <a:bodyPr wrap="square">
            <a:spAutoFit/>
          </a:bodyPr>
          <a:lstStyle/>
          <a:p>
            <a:pPr algn="ctr"/>
            <a:r>
              <a:rPr lang="en-US" sz="8000" dirty="0">
                <a:solidFill>
                  <a:srgbClr val="009999"/>
                </a:solidFill>
                <a:latin typeface="Arial Narrow" panose="020B0606020202030204" pitchFamily="34" charset="0"/>
              </a:rPr>
              <a:t>When the same few members always do everything…</a:t>
            </a:r>
          </a:p>
        </p:txBody>
      </p:sp>
      <p:pic>
        <p:nvPicPr>
          <p:cNvPr id="9" name="Picture 8">
            <a:hlinkClick r:id="rId3" action="ppaction://hlinksldjump"/>
            <a:extLst>
              <a:ext uri="{FF2B5EF4-FFF2-40B4-BE49-F238E27FC236}">
                <a16:creationId xmlns:a16="http://schemas.microsoft.com/office/drawing/2014/main" id="{1BF1D193-DF9D-4B8C-AAA1-C1A1EE8DB773}"/>
              </a:ext>
            </a:extLst>
          </p:cNvPr>
          <p:cNvPicPr>
            <a:picLocks noChangeAspect="1"/>
          </p:cNvPicPr>
          <p:nvPr/>
        </p:nvPicPr>
        <p:blipFill>
          <a:blip r:embed="rId4"/>
          <a:stretch>
            <a:fillRect/>
          </a:stretch>
        </p:blipFill>
        <p:spPr>
          <a:xfrm>
            <a:off x="9144000" y="5820944"/>
            <a:ext cx="2237426" cy="853514"/>
          </a:xfrm>
          <a:prstGeom prst="rect">
            <a:avLst/>
          </a:prstGeom>
        </p:spPr>
      </p:pic>
    </p:spTree>
    <p:custDataLst>
      <p:tags r:id="rId1"/>
    </p:custDataLst>
    <p:extLst>
      <p:ext uri="{BB962C8B-B14F-4D97-AF65-F5344CB8AC3E}">
        <p14:creationId xmlns:p14="http://schemas.microsoft.com/office/powerpoint/2010/main" val="128582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E9C3B5-F632-47FD-8CB2-8F071EA978DF}"/>
              </a:ext>
            </a:extLst>
          </p:cNvPr>
          <p:cNvSpPr/>
          <p:nvPr/>
        </p:nvSpPr>
        <p:spPr>
          <a:xfrm>
            <a:off x="2363205" y="921632"/>
            <a:ext cx="8390934" cy="5016758"/>
          </a:xfrm>
          <a:prstGeom prst="rect">
            <a:avLst/>
          </a:prstGeom>
        </p:spPr>
        <p:txBody>
          <a:bodyPr wrap="square">
            <a:spAutoFit/>
          </a:bodyPr>
          <a:lstStyle/>
          <a:p>
            <a:pPr algn="ctr"/>
            <a:r>
              <a:rPr lang="en-US" sz="8000" dirty="0">
                <a:solidFill>
                  <a:srgbClr val="17458F"/>
                </a:solidFill>
                <a:latin typeface="Arial Narrow" panose="020B0606020202030204" pitchFamily="34" charset="0"/>
              </a:rPr>
              <a:t>When your longer-tenured members and newer members aren’t mixing…</a:t>
            </a:r>
          </a:p>
        </p:txBody>
      </p:sp>
      <p:pic>
        <p:nvPicPr>
          <p:cNvPr id="4" name="Picture 3">
            <a:hlinkClick r:id="rId2" action="ppaction://hlinksldjump"/>
            <a:extLst>
              <a:ext uri="{FF2B5EF4-FFF2-40B4-BE49-F238E27FC236}">
                <a16:creationId xmlns:a16="http://schemas.microsoft.com/office/drawing/2014/main" id="{C9ECEFD6-BE31-4747-82F6-2A65F07E37D4}"/>
              </a:ext>
            </a:extLst>
          </p:cNvPr>
          <p:cNvPicPr>
            <a:picLocks noChangeAspect="1"/>
          </p:cNvPicPr>
          <p:nvPr/>
        </p:nvPicPr>
        <p:blipFill>
          <a:blip r:embed="rId3"/>
          <a:stretch>
            <a:fillRect/>
          </a:stretch>
        </p:blipFill>
        <p:spPr>
          <a:xfrm>
            <a:off x="9269835" y="5938390"/>
            <a:ext cx="2237426" cy="853514"/>
          </a:xfrm>
          <a:prstGeom prst="rect">
            <a:avLst/>
          </a:prstGeom>
        </p:spPr>
      </p:pic>
    </p:spTree>
    <p:extLst>
      <p:ext uri="{BB962C8B-B14F-4D97-AF65-F5344CB8AC3E}">
        <p14:creationId xmlns:p14="http://schemas.microsoft.com/office/powerpoint/2010/main" val="3940740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32273B-BB8A-4EC1-80EE-8E4840E39E53}"/>
              </a:ext>
            </a:extLst>
          </p:cNvPr>
          <p:cNvSpPr/>
          <p:nvPr/>
        </p:nvSpPr>
        <p:spPr>
          <a:xfrm>
            <a:off x="2564296" y="962011"/>
            <a:ext cx="7322653" cy="5016758"/>
          </a:xfrm>
          <a:prstGeom prst="rect">
            <a:avLst/>
          </a:prstGeom>
        </p:spPr>
        <p:txBody>
          <a:bodyPr wrap="square">
            <a:spAutoFit/>
          </a:bodyPr>
          <a:lstStyle/>
          <a:p>
            <a:pPr algn="ctr"/>
            <a:r>
              <a:rPr lang="en-US" sz="8000" dirty="0">
                <a:solidFill>
                  <a:srgbClr val="00B0F0"/>
                </a:solidFill>
                <a:latin typeface="Arial Narrow" panose="020B0606020202030204" pitchFamily="34" charset="0"/>
              </a:rPr>
              <a:t>When you realize your community has no idea what your club does…</a:t>
            </a:r>
          </a:p>
        </p:txBody>
      </p:sp>
      <p:pic>
        <p:nvPicPr>
          <p:cNvPr id="4" name="Picture 3">
            <a:hlinkClick r:id="rId2" action="ppaction://hlinksldjump"/>
            <a:extLst>
              <a:ext uri="{FF2B5EF4-FFF2-40B4-BE49-F238E27FC236}">
                <a16:creationId xmlns:a16="http://schemas.microsoft.com/office/drawing/2014/main" id="{9A35900B-A8A3-4FE7-AAC9-FADE00F3E97A}"/>
              </a:ext>
            </a:extLst>
          </p:cNvPr>
          <p:cNvPicPr>
            <a:picLocks noChangeAspect="1"/>
          </p:cNvPicPr>
          <p:nvPr/>
        </p:nvPicPr>
        <p:blipFill>
          <a:blip r:embed="rId3"/>
          <a:stretch>
            <a:fillRect/>
          </a:stretch>
        </p:blipFill>
        <p:spPr>
          <a:xfrm>
            <a:off x="9121448" y="5871278"/>
            <a:ext cx="2237426" cy="853514"/>
          </a:xfrm>
          <a:prstGeom prst="rect">
            <a:avLst/>
          </a:prstGeom>
        </p:spPr>
      </p:pic>
    </p:spTree>
    <p:extLst>
      <p:ext uri="{BB962C8B-B14F-4D97-AF65-F5344CB8AC3E}">
        <p14:creationId xmlns:p14="http://schemas.microsoft.com/office/powerpoint/2010/main" val="302907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txBox="1">
            <a:spLocks/>
          </p:cNvSpPr>
          <p:nvPr/>
        </p:nvSpPr>
        <p:spPr>
          <a:xfrm>
            <a:off x="4305300" y="-26204"/>
            <a:ext cx="7904748" cy="6884203"/>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2" name="Text Placeholder 1"/>
          <p:cNvSpPr>
            <a:spLocks noGrp="1"/>
          </p:cNvSpPr>
          <p:nvPr>
            <p:ph type="body" sz="quarter" idx="14"/>
          </p:nvPr>
        </p:nvSpPr>
        <p:spPr>
          <a:xfrm>
            <a:off x="5106514" y="234690"/>
            <a:ext cx="6696464" cy="1135062"/>
          </a:xfrm>
        </p:spPr>
        <p:txBody>
          <a:bodyPr/>
          <a:lstStyle/>
          <a:p>
            <a:r>
              <a:rPr lang="en-US" sz="6600" dirty="0">
                <a:latin typeface="Arial Narrow" panose="020B0606020202030204" pitchFamily="34" charset="0"/>
              </a:rPr>
              <a:t>RESOURCES</a:t>
            </a:r>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5192118" y="1985345"/>
            <a:ext cx="6881349" cy="2784775"/>
          </a:xfrm>
        </p:spPr>
        <p:txBody>
          <a:bodyPr>
            <a:noAutofit/>
          </a:bodyPr>
          <a:lstStyle/>
          <a:p>
            <a:pPr marL="571500" indent="-571500">
              <a:lnSpc>
                <a:spcPct val="100000"/>
              </a:lnSpc>
              <a:spcBef>
                <a:spcPts val="0"/>
              </a:spcBef>
              <a:buFont typeface="Arial" panose="020B0604020202020204" pitchFamily="34" charset="0"/>
              <a:buChar char="•"/>
            </a:pPr>
            <a:r>
              <a:rPr lang="en-US" altLang="en-US" sz="4000" dirty="0">
                <a:latin typeface="Arial Narrow" panose="020B0606020202030204" pitchFamily="34" charset="0"/>
                <a:cs typeface="Arial" panose="020B0604020202020204" pitchFamily="34" charset="0"/>
              </a:rPr>
              <a:t>Strengthening Your Membership</a:t>
            </a:r>
          </a:p>
          <a:p>
            <a:pPr marL="571500" indent="-571500">
              <a:lnSpc>
                <a:spcPct val="100000"/>
              </a:lnSpc>
              <a:spcBef>
                <a:spcPts val="0"/>
              </a:spcBef>
              <a:buFont typeface="Arial" panose="020B0604020202020204" pitchFamily="34" charset="0"/>
              <a:buChar char="•"/>
            </a:pPr>
            <a:r>
              <a:rPr lang="en-US" altLang="en-US" sz="4000" dirty="0">
                <a:latin typeface="Arial Narrow" panose="020B0606020202030204" pitchFamily="34" charset="0"/>
                <a:cs typeface="Arial" panose="020B0604020202020204" pitchFamily="34" charset="0"/>
              </a:rPr>
              <a:t>Club Health Check</a:t>
            </a:r>
          </a:p>
          <a:p>
            <a:pPr marL="571500" indent="-571500">
              <a:lnSpc>
                <a:spcPct val="100000"/>
              </a:lnSpc>
              <a:spcBef>
                <a:spcPts val="0"/>
              </a:spcBef>
              <a:buFont typeface="Arial" panose="020B0604020202020204" pitchFamily="34" charset="0"/>
              <a:buChar char="•"/>
            </a:pPr>
            <a:r>
              <a:rPr lang="en-US" altLang="en-US" sz="4000" dirty="0">
                <a:latin typeface="Arial Narrow" panose="020B0606020202030204" pitchFamily="34" charset="0"/>
                <a:cs typeface="Arial" panose="020B0604020202020204" pitchFamily="34" charset="0"/>
              </a:rPr>
              <a:t>Member Satisfaction Survey</a:t>
            </a:r>
          </a:p>
          <a:p>
            <a:pPr marL="571500" indent="-571500">
              <a:lnSpc>
                <a:spcPct val="100000"/>
              </a:lnSpc>
              <a:spcBef>
                <a:spcPts val="0"/>
              </a:spcBef>
              <a:buFont typeface="Arial" panose="020B0604020202020204" pitchFamily="34" charset="0"/>
              <a:buChar char="•"/>
            </a:pPr>
            <a:r>
              <a:rPr lang="en-US" altLang="en-US" sz="4000" dirty="0">
                <a:latin typeface="Arial Narrow" panose="020B0606020202030204" pitchFamily="34" charset="0"/>
                <a:cs typeface="Arial" panose="020B0604020202020204" pitchFamily="34" charset="0"/>
              </a:rPr>
              <a:t>Strategic Planning Guide </a:t>
            </a:r>
          </a:p>
          <a:p>
            <a:pPr>
              <a:lnSpc>
                <a:spcPct val="150000"/>
              </a:lnSpc>
              <a:spcBef>
                <a:spcPts val="0"/>
              </a:spcBef>
            </a:pPr>
            <a:endParaRPr lang="en-US" altLang="en-US" sz="4000" dirty="0">
              <a:latin typeface="Arial Narrow" panose="020B0606020202030204" pitchFamily="34" charset="0"/>
              <a:cs typeface="Arial" panose="020B0604020202020204" pitchFamily="34" charset="0"/>
            </a:endParaRPr>
          </a:p>
          <a:p>
            <a:pPr>
              <a:lnSpc>
                <a:spcPct val="150000"/>
              </a:lnSpc>
              <a:spcBef>
                <a:spcPts val="0"/>
              </a:spcBef>
            </a:pPr>
            <a:endParaRPr lang="en-US" altLang="en-US" sz="4000" dirty="0">
              <a:latin typeface="Arial Narrow" panose="020B0606020202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Arial"/>
              <a:sym typeface="Arial"/>
            </a:endParaRPr>
          </a:p>
        </p:txBody>
      </p:sp>
      <p:sp>
        <p:nvSpPr>
          <p:cNvPr id="3" name="TextBox 2">
            <a:extLst>
              <a:ext uri="{FF2B5EF4-FFF2-40B4-BE49-F238E27FC236}">
                <a16:creationId xmlns:a16="http://schemas.microsoft.com/office/drawing/2014/main" id="{663C84C8-A65A-42CB-8C6D-0494EE8600C4}"/>
              </a:ext>
            </a:extLst>
          </p:cNvPr>
          <p:cNvSpPr txBox="1"/>
          <p:nvPr/>
        </p:nvSpPr>
        <p:spPr>
          <a:xfrm>
            <a:off x="4930919" y="4770120"/>
            <a:ext cx="7047653" cy="1938992"/>
          </a:xfrm>
          <a:prstGeom prst="rect">
            <a:avLst/>
          </a:prstGeom>
          <a:noFill/>
        </p:spPr>
        <p:txBody>
          <a:bodyPr wrap="square" rtlCol="0">
            <a:spAutoFit/>
          </a:bodyPr>
          <a:lstStyle/>
          <a:p>
            <a:pPr algn="r"/>
            <a:r>
              <a:rPr lang="en-US" sz="4000" i="1" dirty="0">
                <a:solidFill>
                  <a:schemeClr val="bg1"/>
                </a:solidFill>
                <a:latin typeface="Arial Narrow" panose="020B0606020202030204" pitchFamily="34" charset="0"/>
              </a:rPr>
              <a:t>Rotary.org/Membership</a:t>
            </a:r>
          </a:p>
          <a:p>
            <a:pPr algn="r"/>
            <a:r>
              <a:rPr lang="en-US" sz="4000" i="1" dirty="0">
                <a:solidFill>
                  <a:schemeClr val="bg1"/>
                </a:solidFill>
                <a:latin typeface="Arial Narrow" panose="020B0606020202030204" pitchFamily="34" charset="0"/>
              </a:rPr>
              <a:t>Rotary.org/Learn</a:t>
            </a:r>
          </a:p>
          <a:p>
            <a:pPr algn="r"/>
            <a:r>
              <a:rPr lang="en-US" sz="4000" i="1" dirty="0">
                <a:solidFill>
                  <a:schemeClr val="bg1"/>
                </a:solidFill>
                <a:latin typeface="Arial Narrow" panose="020B0606020202030204" pitchFamily="34" charset="0"/>
              </a:rPr>
              <a:t>Rotary.org/DEI</a:t>
            </a:r>
          </a:p>
        </p:txBody>
      </p:sp>
      <p:pic>
        <p:nvPicPr>
          <p:cNvPr id="5" name="Graphic 4" descr="Marker">
            <a:extLst>
              <a:ext uri="{FF2B5EF4-FFF2-40B4-BE49-F238E27FC236}">
                <a16:creationId xmlns:a16="http://schemas.microsoft.com/office/drawing/2014/main" id="{1461E553-589C-45C0-BBE6-C86AC2A063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937" y="4791376"/>
            <a:ext cx="594337" cy="594337"/>
          </a:xfrm>
          <a:prstGeom prst="rect">
            <a:avLst/>
          </a:prstGeom>
        </p:spPr>
      </p:pic>
      <p:pic>
        <p:nvPicPr>
          <p:cNvPr id="10" name="Picture Placeholder 2">
            <a:extLst>
              <a:ext uri="{FF2B5EF4-FFF2-40B4-BE49-F238E27FC236}">
                <a16:creationId xmlns:a16="http://schemas.microsoft.com/office/drawing/2014/main" id="{4EABF4E1-505C-47A9-B8D2-C1E5D62FB3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4501"/>
          <a:stretch/>
        </p:blipFill>
        <p:spPr>
          <a:xfrm>
            <a:off x="-48126" y="0"/>
            <a:ext cx="4602422" cy="6858000"/>
          </a:xfrm>
          <a:prstGeom prst="rect">
            <a:avLst/>
          </a:prstGeom>
        </p:spPr>
      </p:pic>
      <p:pic>
        <p:nvPicPr>
          <p:cNvPr id="9" name="Graphic 8" descr="Marker">
            <a:extLst>
              <a:ext uri="{FF2B5EF4-FFF2-40B4-BE49-F238E27FC236}">
                <a16:creationId xmlns:a16="http://schemas.microsoft.com/office/drawing/2014/main" id="{5EFFF541-EA4E-4E1C-89B8-645FC4DAC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7674" y="5385713"/>
            <a:ext cx="594337" cy="594337"/>
          </a:xfrm>
          <a:prstGeom prst="rect">
            <a:avLst/>
          </a:prstGeom>
        </p:spPr>
      </p:pic>
      <p:pic>
        <p:nvPicPr>
          <p:cNvPr id="12" name="Graphic 11" descr="Marker">
            <a:extLst>
              <a:ext uri="{FF2B5EF4-FFF2-40B4-BE49-F238E27FC236}">
                <a16:creationId xmlns:a16="http://schemas.microsoft.com/office/drawing/2014/main" id="{ADBCBA86-E8F6-4F56-8C8C-1D3ED6AFF1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66229" y="5966494"/>
            <a:ext cx="594337" cy="594337"/>
          </a:xfrm>
          <a:prstGeom prst="rect">
            <a:avLst/>
          </a:prstGeom>
        </p:spPr>
      </p:pic>
    </p:spTree>
    <p:extLst>
      <p:ext uri="{BB962C8B-B14F-4D97-AF65-F5344CB8AC3E}">
        <p14:creationId xmlns:p14="http://schemas.microsoft.com/office/powerpoint/2010/main" val="269455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673732" y="879989"/>
            <a:ext cx="6241418" cy="5252518"/>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564194" y="901896"/>
            <a:ext cx="6460493" cy="3722598"/>
          </a:xfrm>
          <a:prstGeom prst="rect">
            <a:avLst/>
          </a:prstGeom>
          <a:noFill/>
        </p:spPr>
        <p:txBody>
          <a:bodyPr wrap="square" rtlCol="0" anchor="ctr">
            <a:noAutofit/>
          </a:bodyPr>
          <a:lstStyle/>
          <a:p>
            <a:pPr algn="ctr"/>
            <a:r>
              <a:rPr lang="en-US" sz="8000" b="1" dirty="0">
                <a:solidFill>
                  <a:schemeClr val="bg1"/>
                </a:solidFill>
                <a:latin typeface="Arial Narrow" panose="020B0606020202030204" pitchFamily="34" charset="0"/>
                <a:ea typeface="Arial" charset="0"/>
                <a:cs typeface="Arial" panose="020B0604020202020204" pitchFamily="34" charset="0"/>
              </a:rPr>
              <a:t>QUESTIONS?</a:t>
            </a:r>
          </a:p>
          <a:p>
            <a:pPr algn="ctr"/>
            <a:r>
              <a:rPr lang="en-US" sz="8000" b="1" dirty="0">
                <a:solidFill>
                  <a:schemeClr val="bg1"/>
                </a:solidFill>
                <a:latin typeface="Arial Narrow" panose="020B0606020202030204" pitchFamily="34" charset="0"/>
                <a:ea typeface="Arial" charset="0"/>
                <a:cs typeface="Arial" panose="020B0604020202020204" pitchFamily="34" charset="0"/>
              </a:rPr>
              <a:t>Reach out!</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
        <p:nvSpPr>
          <p:cNvPr id="5" name="TextBox 4">
            <a:extLst>
              <a:ext uri="{FF2B5EF4-FFF2-40B4-BE49-F238E27FC236}">
                <a16:creationId xmlns:a16="http://schemas.microsoft.com/office/drawing/2014/main" id="{6DE4F91F-89E0-4DAD-B0A3-CE810B63CA1A}"/>
              </a:ext>
            </a:extLst>
          </p:cNvPr>
          <p:cNvSpPr txBox="1"/>
          <p:nvPr/>
        </p:nvSpPr>
        <p:spPr>
          <a:xfrm>
            <a:off x="7134225" y="1885771"/>
            <a:ext cx="4939242" cy="2339102"/>
          </a:xfrm>
          <a:prstGeom prst="rect">
            <a:avLst/>
          </a:prstGeom>
          <a:noFill/>
        </p:spPr>
        <p:txBody>
          <a:bodyPr wrap="square" rtlCol="0">
            <a:spAutoFit/>
          </a:bodyPr>
          <a:lstStyle/>
          <a:p>
            <a:r>
              <a:rPr lang="en-US" sz="3200" b="1" i="1" dirty="0">
                <a:solidFill>
                  <a:schemeClr val="bg1"/>
                </a:solidFill>
                <a:latin typeface="Arial Narrow" panose="020B0606020202030204" pitchFamily="34" charset="0"/>
              </a:rPr>
              <a:t>Regional Membership Officer</a:t>
            </a:r>
          </a:p>
          <a:p>
            <a:r>
              <a:rPr lang="en-US" sz="3200" b="1" i="1" dirty="0">
                <a:solidFill>
                  <a:schemeClr val="bg1"/>
                </a:solidFill>
                <a:latin typeface="Arial Narrow" panose="020B0606020202030204" pitchFamily="34" charset="0"/>
              </a:rPr>
              <a:t>Emily Tucker</a:t>
            </a:r>
          </a:p>
          <a:p>
            <a:r>
              <a:rPr lang="en-US" sz="3200" b="1" i="1" dirty="0">
                <a:solidFill>
                  <a:schemeClr val="bg1"/>
                </a:solidFill>
                <a:latin typeface="Arial Narrow" panose="020B0606020202030204" pitchFamily="34" charset="0"/>
              </a:rPr>
              <a:t>Emily.Tucker@rotary.org</a:t>
            </a:r>
          </a:p>
          <a:p>
            <a:r>
              <a:rPr lang="en-US" sz="3200" b="1" i="1" dirty="0">
                <a:solidFill>
                  <a:schemeClr val="bg1"/>
                </a:solidFill>
                <a:latin typeface="Arial Narrow" panose="020B0606020202030204" pitchFamily="34" charset="0"/>
              </a:rPr>
              <a:t>847-866-3258</a:t>
            </a:r>
          </a:p>
          <a:p>
            <a:endParaRPr lang="en-US" dirty="0"/>
          </a:p>
        </p:txBody>
      </p:sp>
    </p:spTree>
    <p:custDataLst>
      <p:tags r:id="rId1"/>
    </p:custDataLst>
    <p:extLst>
      <p:ext uri="{BB962C8B-B14F-4D97-AF65-F5344CB8AC3E}">
        <p14:creationId xmlns:p14="http://schemas.microsoft.com/office/powerpoint/2010/main" val="14086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hqprint">
            <a:extLst>
              <a:ext uri="{28A0092B-C50C-407E-A947-70E740481C1C}">
                <a14:useLocalDpi xmlns:a14="http://schemas.microsoft.com/office/drawing/2010/main" val="0"/>
              </a:ext>
            </a:extLst>
          </a:blip>
          <a:srcRect l="27755"/>
          <a:stretch/>
        </p:blipFill>
        <p:spPr>
          <a:xfrm>
            <a:off x="-33867" y="-86637"/>
            <a:ext cx="7537182" cy="6955188"/>
          </a:xfrm>
          <a:prstGeom prst="rect">
            <a:avLst/>
          </a:prstGeom>
        </p:spPr>
      </p:pic>
      <p:sp>
        <p:nvSpPr>
          <p:cNvPr id="11" name="Title 7"/>
          <p:cNvSpPr txBox="1">
            <a:spLocks/>
          </p:cNvSpPr>
          <p:nvPr/>
        </p:nvSpPr>
        <p:spPr>
          <a:xfrm>
            <a:off x="4305300" y="-26204"/>
            <a:ext cx="7904748" cy="6884203"/>
          </a:xfrm>
          <a:prstGeom prst="rect">
            <a:avLst/>
          </a:prstGeom>
          <a:solidFill>
            <a:srgbClr val="F7A8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highlight>
                <a:srgbClr val="F7A81B"/>
              </a:highlight>
            </a:endParaRPr>
          </a:p>
        </p:txBody>
      </p:sp>
      <p:sp>
        <p:nvSpPr>
          <p:cNvPr id="2" name="Text Placeholder 1"/>
          <p:cNvSpPr>
            <a:spLocks noGrp="1"/>
          </p:cNvSpPr>
          <p:nvPr>
            <p:ph type="body" sz="quarter" idx="14"/>
          </p:nvPr>
        </p:nvSpPr>
        <p:spPr>
          <a:xfrm>
            <a:off x="4953669" y="303287"/>
            <a:ext cx="6696464" cy="1135062"/>
          </a:xfrm>
        </p:spPr>
        <p:txBody>
          <a:bodyPr/>
          <a:lstStyle/>
          <a:p>
            <a:r>
              <a:rPr lang="en-US" sz="5400" dirty="0">
                <a:latin typeface="Arial Narrow" panose="020B0606020202030204" pitchFamily="34" charset="0"/>
              </a:rPr>
              <a:t>WHAT MEMBERS WANT</a:t>
            </a:r>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6724846" y="1877630"/>
            <a:ext cx="4734839" cy="1039437"/>
          </a:xfrm>
        </p:spPr>
        <p:txBody>
          <a:bodyPr>
            <a:noAutofit/>
          </a:bodyPr>
          <a:lstStyle/>
          <a:p>
            <a:pPr>
              <a:lnSpc>
                <a:spcPct val="100000"/>
              </a:lnSpc>
              <a:spcBef>
                <a:spcPts val="0"/>
              </a:spcBef>
            </a:pPr>
            <a:r>
              <a:rPr lang="en-US" altLang="en-US" sz="3600" dirty="0">
                <a:latin typeface="Arial Narrow" panose="020B0606020202030204" pitchFamily="34" charset="0"/>
                <a:cs typeface="Arial" panose="020B0604020202020204" pitchFamily="34" charset="0"/>
              </a:rPr>
              <a:t>Local community service</a:t>
            </a: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Arial"/>
              <a:sym typeface="Arial"/>
            </a:endParaRPr>
          </a:p>
        </p:txBody>
      </p:sp>
      <p:pic>
        <p:nvPicPr>
          <p:cNvPr id="7" name="Picture 8" descr="Picture 8"/>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5333006" y="5263429"/>
            <a:ext cx="902718" cy="902718"/>
          </a:xfrm>
          <a:prstGeom prst="rect">
            <a:avLst/>
          </a:prstGeom>
          <a:ln>
            <a:noFill/>
          </a:ln>
          <a:effectLst>
            <a:outerShdw blurRad="292100" dist="139700" dir="2700000" algn="tl" rotWithShape="0">
              <a:srgbClr val="333333">
                <a:alpha val="65000"/>
              </a:srgbClr>
            </a:outerShdw>
          </a:effectLst>
        </p:spPr>
      </p:pic>
      <p:pic>
        <p:nvPicPr>
          <p:cNvPr id="9" name="Picture 10" descr="Picture 10"/>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5262925" y="3449778"/>
            <a:ext cx="1149409" cy="1153107"/>
          </a:xfrm>
          <a:prstGeom prst="rect">
            <a:avLst/>
          </a:prstGeom>
          <a:ln>
            <a:noFill/>
          </a:ln>
          <a:effectLst>
            <a:outerShdw blurRad="292100" dist="139700" dir="2700000" algn="tl" rotWithShape="0">
              <a:srgbClr val="333333">
                <a:alpha val="65000"/>
              </a:srgbClr>
            </a:outerShdw>
          </a:effectLst>
        </p:spPr>
      </p:pic>
      <p:pic>
        <p:nvPicPr>
          <p:cNvPr id="10" name="Picture 4" descr="Picture 4"/>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5154877" y="1768621"/>
            <a:ext cx="1257457" cy="1257457"/>
          </a:xfrm>
          <a:prstGeom prst="rect">
            <a:avLst/>
          </a:prstGeom>
          <a:noFill/>
          <a:ln>
            <a:noFill/>
          </a:ln>
          <a:effectLst>
            <a:outerShdw blurRad="292100" dist="139700" dir="2700000" algn="tl" rotWithShape="0">
              <a:srgbClr val="333333">
                <a:alpha val="65000"/>
              </a:srgbClr>
            </a:outerShdw>
          </a:effectLst>
        </p:spPr>
      </p:pic>
      <p:sp>
        <p:nvSpPr>
          <p:cNvPr id="12" name="Subtitle 22">
            <a:extLst>
              <a:ext uri="{FF2B5EF4-FFF2-40B4-BE49-F238E27FC236}">
                <a16:creationId xmlns:a16="http://schemas.microsoft.com/office/drawing/2014/main" id="{A434ED2D-D6D8-4B5B-ADB9-DEC1605C712E}"/>
              </a:ext>
            </a:extLst>
          </p:cNvPr>
          <p:cNvSpPr txBox="1">
            <a:spLocks/>
          </p:cNvSpPr>
          <p:nvPr/>
        </p:nvSpPr>
        <p:spPr>
          <a:xfrm>
            <a:off x="6724846" y="3642757"/>
            <a:ext cx="4734839" cy="7132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altLang="en-US" sz="3600" dirty="0">
                <a:latin typeface="Arial Narrow" panose="020B0606020202030204" pitchFamily="34" charset="0"/>
                <a:cs typeface="Arial" panose="020B0604020202020204" pitchFamily="34" charset="0"/>
              </a:rPr>
              <a:t>Connecting with others</a:t>
            </a: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p:txBody>
      </p:sp>
      <p:sp>
        <p:nvSpPr>
          <p:cNvPr id="13" name="Subtitle 22">
            <a:extLst>
              <a:ext uri="{FF2B5EF4-FFF2-40B4-BE49-F238E27FC236}">
                <a16:creationId xmlns:a16="http://schemas.microsoft.com/office/drawing/2014/main" id="{A434ED2D-D6D8-4B5B-ADB9-DEC1605C712E}"/>
              </a:ext>
            </a:extLst>
          </p:cNvPr>
          <p:cNvSpPr txBox="1">
            <a:spLocks/>
          </p:cNvSpPr>
          <p:nvPr/>
        </p:nvSpPr>
        <p:spPr>
          <a:xfrm>
            <a:off x="6724846" y="5081670"/>
            <a:ext cx="4734839" cy="197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altLang="en-US" sz="3600" dirty="0">
                <a:latin typeface="Arial Narrow" panose="020B0606020202030204" pitchFamily="34" charset="0"/>
                <a:cs typeface="Arial" panose="020B0604020202020204" pitchFamily="34" charset="0"/>
              </a:rPr>
              <a:t>Professional &amp; leadership development opportunities</a:t>
            </a:r>
          </a:p>
        </p:txBody>
      </p:sp>
    </p:spTree>
    <p:custDataLst>
      <p:tags r:id="rId1"/>
    </p:custDataLst>
    <p:extLst>
      <p:ext uri="{BB962C8B-B14F-4D97-AF65-F5344CB8AC3E}">
        <p14:creationId xmlns:p14="http://schemas.microsoft.com/office/powerpoint/2010/main" val="17524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10265"/>
            <a:ext cx="12192000" cy="6858000"/>
          </a:xfrm>
          <a:prstGeom prst="rect">
            <a:avLst/>
          </a:prstGeom>
          <a:solidFill>
            <a:srgbClr val="00B4E6"/>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226383" y="178692"/>
            <a:ext cx="9666515" cy="1938992"/>
          </a:xfrm>
          <a:prstGeom prst="rect">
            <a:avLst/>
          </a:prstGeom>
          <a:noFill/>
        </p:spPr>
        <p:txBody>
          <a:bodyPr wrap="square" rtlCol="0">
            <a:spAutoFit/>
          </a:bodyPr>
          <a:lstStyle/>
          <a:p>
            <a:r>
              <a:rPr lang="en-US" sz="6000" b="1" dirty="0">
                <a:solidFill>
                  <a:schemeClr val="bg1"/>
                </a:solidFill>
                <a:latin typeface="Arial Narrow" panose="020B0606020202030204" pitchFamily="34" charset="0"/>
                <a:cs typeface="Arial" panose="020B0604020202020204" pitchFamily="34" charset="0"/>
              </a:rPr>
              <a:t>WHAT CAN WE OFFER OUR MEMBERS?</a:t>
            </a:r>
          </a:p>
        </p:txBody>
      </p:sp>
      <p:sp>
        <p:nvSpPr>
          <p:cNvPr id="3" name="TextBox 2">
            <a:extLst>
              <a:ext uri="{FF2B5EF4-FFF2-40B4-BE49-F238E27FC236}">
                <a16:creationId xmlns:a16="http://schemas.microsoft.com/office/drawing/2014/main" id="{267CF2CA-254C-4253-A346-675B233F9260}"/>
              </a:ext>
            </a:extLst>
          </p:cNvPr>
          <p:cNvSpPr txBox="1"/>
          <p:nvPr/>
        </p:nvSpPr>
        <p:spPr>
          <a:xfrm>
            <a:off x="822122" y="2097248"/>
            <a:ext cx="5662569" cy="4801314"/>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FFFF"/>
                </a:solidFill>
                <a:latin typeface="Arial Narrow" panose="020B0606020202030204" pitchFamily="34" charset="0"/>
              </a:rPr>
              <a:t>Leadership development</a:t>
            </a:r>
          </a:p>
          <a:p>
            <a:pPr marL="571500" indent="-571500">
              <a:buFont typeface="Arial" panose="020B0604020202020204" pitchFamily="34" charset="0"/>
              <a:buChar char="•"/>
            </a:pPr>
            <a:r>
              <a:rPr lang="en-US" sz="3600" dirty="0">
                <a:solidFill>
                  <a:srgbClr val="FFFFFF"/>
                </a:solidFill>
                <a:latin typeface="Arial Narrow" panose="020B0606020202030204" pitchFamily="34" charset="0"/>
              </a:rPr>
              <a:t>Personal development</a:t>
            </a:r>
          </a:p>
          <a:p>
            <a:pPr marL="571500" indent="-571500">
              <a:buFont typeface="Arial" panose="020B0604020202020204" pitchFamily="34" charset="0"/>
              <a:buChar char="•"/>
            </a:pPr>
            <a:r>
              <a:rPr lang="en-US" sz="3600" dirty="0">
                <a:solidFill>
                  <a:srgbClr val="FFFFFF"/>
                </a:solidFill>
                <a:latin typeface="Arial Narrow" panose="020B0606020202030204" pitchFamily="34" charset="0"/>
              </a:rPr>
              <a:t>Professional development</a:t>
            </a:r>
          </a:p>
          <a:p>
            <a:pPr marL="571500" indent="-571500">
              <a:buFont typeface="Arial" panose="020B0604020202020204" pitchFamily="34" charset="0"/>
              <a:buChar char="•"/>
            </a:pPr>
            <a:r>
              <a:rPr lang="en-US" sz="3600" dirty="0">
                <a:solidFill>
                  <a:srgbClr val="FFFFFF"/>
                </a:solidFill>
                <a:latin typeface="Arial Narrow" panose="020B0606020202030204" pitchFamily="34" charset="0"/>
              </a:rPr>
              <a:t>Connections + friendship</a:t>
            </a:r>
          </a:p>
          <a:p>
            <a:pPr marL="571500" indent="-571500">
              <a:buFont typeface="Arial" panose="020B0604020202020204" pitchFamily="34" charset="0"/>
              <a:buChar char="•"/>
            </a:pPr>
            <a:r>
              <a:rPr lang="en-US" sz="3600" dirty="0">
                <a:solidFill>
                  <a:srgbClr val="FFFFFF"/>
                </a:solidFill>
                <a:latin typeface="Arial Narrow" panose="020B0606020202030204" pitchFamily="34" charset="0"/>
              </a:rPr>
              <a:t>Service opportunities</a:t>
            </a:r>
          </a:p>
          <a:p>
            <a:pPr marL="571500" indent="-571500">
              <a:buFont typeface="Arial" panose="020B0604020202020204" pitchFamily="34" charset="0"/>
              <a:buChar char="•"/>
            </a:pPr>
            <a:r>
              <a:rPr lang="en-US" sz="3600" dirty="0">
                <a:solidFill>
                  <a:srgbClr val="FFFFFF"/>
                </a:solidFill>
                <a:latin typeface="Arial Narrow" panose="020B0606020202030204" pitchFamily="34" charset="0"/>
              </a:rPr>
              <a:t>Mentoring</a:t>
            </a:r>
          </a:p>
          <a:p>
            <a:pPr marL="571500" indent="-571500">
              <a:buFont typeface="Arial" panose="020B0604020202020204" pitchFamily="34" charset="0"/>
              <a:buChar char="•"/>
            </a:pPr>
            <a:r>
              <a:rPr lang="en-US" sz="3600" dirty="0">
                <a:solidFill>
                  <a:srgbClr val="FFFFFF"/>
                </a:solidFill>
                <a:latin typeface="Arial Narrow" panose="020B0606020202030204" pitchFamily="34" charset="0"/>
              </a:rPr>
              <a:t>Networking</a:t>
            </a:r>
          </a:p>
          <a:p>
            <a:pPr marL="571500" indent="-571500">
              <a:buFont typeface="Arial" panose="020B0604020202020204" pitchFamily="34" charset="0"/>
              <a:buChar char="•"/>
            </a:pPr>
            <a:r>
              <a:rPr lang="en-US" sz="3600" dirty="0">
                <a:solidFill>
                  <a:srgbClr val="FFFFFF"/>
                </a:solidFill>
                <a:latin typeface="Arial Narrow" panose="020B0606020202030204" pitchFamily="34" charset="0"/>
              </a:rPr>
              <a:t>Fun</a:t>
            </a:r>
          </a:p>
          <a:p>
            <a:endParaRPr lang="en-US" dirty="0"/>
          </a:p>
        </p:txBody>
      </p:sp>
      <p:pic>
        <p:nvPicPr>
          <p:cNvPr id="5" name="Graphic 4" descr="Suburban scene">
            <a:extLst>
              <a:ext uri="{FF2B5EF4-FFF2-40B4-BE49-F238E27FC236}">
                <a16:creationId xmlns:a16="http://schemas.microsoft.com/office/drawing/2014/main" id="{4BB40A03-3078-426F-A08D-F8C7F24790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2192" y="1187533"/>
            <a:ext cx="4987820" cy="4987820"/>
          </a:xfrm>
          <a:prstGeom prst="rect">
            <a:avLst/>
          </a:prstGeom>
        </p:spPr>
      </p:pic>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0" y="-26203"/>
            <a:ext cx="12192000" cy="688420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6" name="TextBox 5"/>
          <p:cNvSpPr txBox="1"/>
          <p:nvPr/>
        </p:nvSpPr>
        <p:spPr>
          <a:xfrm>
            <a:off x="434378" y="756707"/>
            <a:ext cx="5638799" cy="5940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Narrow" panose="020B0606020202030204" pitchFamily="34" charset="0"/>
                <a:ea typeface="Arial"/>
                <a:cs typeface="Arial"/>
                <a:sym typeface="Arial"/>
              </a:rPr>
              <a:t>FACTORS THAT INFLUENCE</a:t>
            </a:r>
            <a: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t> </a:t>
            </a:r>
            <a:b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br>
            <a: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t>MEMBER SATISFACTION:</a:t>
            </a:r>
          </a:p>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t> </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600" b="1" dirty="0">
                <a:solidFill>
                  <a:srgbClr val="01B4E7"/>
                </a:solidFill>
                <a:latin typeface="Arial Narrow" panose="020B0606020202030204" pitchFamily="34" charset="0"/>
                <a:ea typeface="Arial"/>
                <a:cs typeface="Arial"/>
                <a:sym typeface="Arial"/>
              </a:rPr>
              <a:t>Comfort with other club members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200" dirty="0">
                <a:solidFill>
                  <a:schemeClr val="bg1"/>
                </a:solidFill>
                <a:latin typeface="Arial Narrow" panose="020B0606020202030204" pitchFamily="34" charset="0"/>
                <a:ea typeface="Arial"/>
                <a:cs typeface="Arial"/>
                <a:sym typeface="Arial"/>
              </a:rPr>
              <a:t>Club’s positive impact in the community</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200" dirty="0">
                <a:solidFill>
                  <a:schemeClr val="bg1"/>
                </a:solidFill>
                <a:latin typeface="Arial Narrow" panose="020B0606020202030204" pitchFamily="34" charset="0"/>
                <a:ea typeface="Arial"/>
                <a:cs typeface="Arial"/>
                <a:sym typeface="Arial"/>
              </a:rPr>
              <a:t>Confidence in club leadership</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200" dirty="0">
                <a:solidFill>
                  <a:schemeClr val="bg1"/>
                </a:solidFill>
                <a:latin typeface="Arial Narrow" panose="020B0606020202030204" pitchFamily="34" charset="0"/>
                <a:ea typeface="Arial"/>
                <a:cs typeface="Arial"/>
                <a:sym typeface="Arial"/>
              </a:rPr>
              <a:t>Enjoying club meetings</a:t>
            </a:r>
          </a:p>
          <a:p>
            <a:pPr marR="0" algn="l" defTabSz="914400" rtl="0" fontAlgn="auto" latinLnBrk="0" hangingPunct="0">
              <a:lnSpc>
                <a:spcPct val="100000"/>
              </a:lnSpc>
              <a:spcBef>
                <a:spcPts val="0"/>
              </a:spcBef>
              <a:spcAft>
                <a:spcPts val="0"/>
              </a:spcAft>
              <a:buClrTx/>
              <a:buSzTx/>
              <a:tabLst/>
            </a:pPr>
            <a:endParaRPr lang="en-US" sz="3600" dirty="0">
              <a:solidFill>
                <a:schemeClr val="bg1"/>
              </a:solidFill>
              <a:latin typeface="Arial Narrow" panose="020B0606020202030204" pitchFamily="34" charset="0"/>
              <a:ea typeface="Arial"/>
              <a:cs typeface="Arial"/>
              <a:sym typeface="Arial"/>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solidFill>
                <a:srgbClr val="000000"/>
              </a:solidFill>
              <a:latin typeface="Arial"/>
              <a:ea typeface="Arial"/>
              <a:cs typeface="Arial"/>
              <a:sym typeface="Arial"/>
            </a:endParaRPr>
          </a:p>
        </p:txBody>
      </p:sp>
      <p:sp>
        <p:nvSpPr>
          <p:cNvPr id="5" name="TextBox 4"/>
          <p:cNvSpPr txBox="1"/>
          <p:nvPr/>
        </p:nvSpPr>
        <p:spPr>
          <a:xfrm>
            <a:off x="6507555" y="756707"/>
            <a:ext cx="6305088" cy="3908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sz="3600" b="1" dirty="0">
                <a:solidFill>
                  <a:schemeClr val="bg1"/>
                </a:solidFill>
                <a:latin typeface="Arial Narrow" panose="020B0606020202030204" pitchFamily="34" charset="0"/>
                <a:ea typeface="Arial"/>
                <a:cs typeface="Arial"/>
                <a:sym typeface="Arial"/>
              </a:rPr>
              <a:t>FACTORS THAT INFLUENCE </a:t>
            </a:r>
            <a:br>
              <a:rPr lang="en-US" sz="3600" b="1" dirty="0">
                <a:solidFill>
                  <a:schemeClr val="bg1"/>
                </a:solidFill>
                <a:latin typeface="Arial Narrow" panose="020B0606020202030204" pitchFamily="34" charset="0"/>
                <a:ea typeface="Arial"/>
                <a:cs typeface="Arial"/>
                <a:sym typeface="Arial"/>
              </a:rPr>
            </a:br>
            <a:r>
              <a:rPr lang="en-US" sz="3600" b="1" dirty="0">
                <a:solidFill>
                  <a:schemeClr val="bg1"/>
                </a:solidFill>
                <a:latin typeface="Arial Narrow" panose="020B0606020202030204" pitchFamily="34" charset="0"/>
                <a:ea typeface="Arial"/>
                <a:cs typeface="Arial"/>
                <a:sym typeface="Arial"/>
              </a:rPr>
              <a:t>MEMBER RETENTION: </a:t>
            </a:r>
          </a:p>
          <a:p>
            <a:pPr marR="0" algn="l" defTabSz="914400" rtl="0" fontAlgn="auto" latinLnBrk="0" hangingPunct="0">
              <a:lnSpc>
                <a:spcPct val="100000"/>
              </a:lnSpc>
              <a:spcBef>
                <a:spcPts val="0"/>
              </a:spcBef>
              <a:spcAft>
                <a:spcPts val="0"/>
              </a:spcAft>
              <a:buClrTx/>
              <a:buSzTx/>
              <a:tabLst/>
            </a:pPr>
            <a:br>
              <a:rPr lang="en-US" sz="3600" b="1" dirty="0">
                <a:solidFill>
                  <a:schemeClr val="bg1"/>
                </a:solidFill>
                <a:latin typeface="Arial Narrow" panose="020B0606020202030204" pitchFamily="34" charset="0"/>
                <a:ea typeface="Arial"/>
                <a:cs typeface="Arial"/>
                <a:sym typeface="Arial"/>
              </a:rPr>
            </a:br>
            <a:r>
              <a:rPr lang="en-US" sz="3600" b="1" dirty="0">
                <a:solidFill>
                  <a:srgbClr val="01B4E7"/>
                </a:solidFill>
                <a:latin typeface="Arial Narrow" panose="020B0606020202030204" pitchFamily="34" charset="0"/>
                <a:ea typeface="Arial"/>
                <a:cs typeface="Arial"/>
                <a:sym typeface="Arial"/>
              </a:rPr>
              <a:t>1. Comfort with other club members</a:t>
            </a:r>
          </a:p>
          <a:p>
            <a:pPr marR="0" algn="l" defTabSz="914400" rtl="0" fontAlgn="auto" latinLnBrk="0" hangingPunct="0">
              <a:lnSpc>
                <a:spcPct val="100000"/>
              </a:lnSpc>
              <a:spcBef>
                <a:spcPts val="0"/>
              </a:spcBef>
              <a:spcAft>
                <a:spcPts val="0"/>
              </a:spcAft>
              <a:buClrTx/>
              <a:buSzTx/>
              <a:tabLst/>
            </a:pPr>
            <a:r>
              <a:rPr lang="en-US" sz="3200" b="1" dirty="0">
                <a:solidFill>
                  <a:schemeClr val="bg1"/>
                </a:solidFill>
                <a:latin typeface="Arial Narrow" panose="020B0606020202030204" pitchFamily="34" charset="0"/>
                <a:ea typeface="Arial"/>
                <a:cs typeface="Arial"/>
                <a:sym typeface="Arial"/>
              </a:rPr>
              <a:t>2. </a:t>
            </a:r>
            <a:r>
              <a:rPr lang="en-US" sz="3200" dirty="0">
                <a:solidFill>
                  <a:schemeClr val="bg1"/>
                </a:solidFill>
                <a:latin typeface="Arial Narrow" panose="020B0606020202030204" pitchFamily="34" charset="0"/>
                <a:ea typeface="Arial"/>
                <a:cs typeface="Arial"/>
                <a:sym typeface="Arial"/>
              </a:rPr>
              <a:t>Enjoying club meetings</a:t>
            </a: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solidFill>
                <a:srgbClr val="000000"/>
              </a:solidFill>
              <a:latin typeface="Arial"/>
              <a:ea typeface="Arial"/>
              <a:cs typeface="Arial"/>
              <a:sym typeface="Arial"/>
            </a:endParaRPr>
          </a:p>
        </p:txBody>
      </p:sp>
      <p:cxnSp>
        <p:nvCxnSpPr>
          <p:cNvPr id="8" name="Straight Connector 7"/>
          <p:cNvCxnSpPr/>
          <p:nvPr/>
        </p:nvCxnSpPr>
        <p:spPr>
          <a:xfrm flipH="1" flipV="1">
            <a:off x="6073177" y="756708"/>
            <a:ext cx="22823" cy="5940085"/>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628761" y="4455268"/>
            <a:ext cx="2042807" cy="2042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372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2010342"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4" name="Subtitle 22">
            <a:extLst>
              <a:ext uri="{FF2B5EF4-FFF2-40B4-BE49-F238E27FC236}">
                <a16:creationId xmlns:a16="http://schemas.microsoft.com/office/drawing/2014/main" id="{BFCAF9E0-4F3F-42CE-A111-322E600D68E2}"/>
              </a:ext>
            </a:extLst>
          </p:cNvPr>
          <p:cNvSpPr txBox="1">
            <a:spLocks/>
          </p:cNvSpPr>
          <p:nvPr/>
        </p:nvSpPr>
        <p:spPr>
          <a:xfrm>
            <a:off x="1820337" y="1948142"/>
            <a:ext cx="6931777" cy="1039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en-US" sz="3600" dirty="0">
                <a:solidFill>
                  <a:schemeClr val="bg1"/>
                </a:solidFill>
                <a:latin typeface="Arial Narrow" panose="020B0606020202030204" pitchFamily="34" charset="0"/>
                <a:cs typeface="Arial" panose="020B0604020202020204" pitchFamily="34" charset="0"/>
              </a:rPr>
              <a:t>Club environment &amp; </a:t>
            </a:r>
          </a:p>
          <a:p>
            <a:pPr marL="0" indent="0">
              <a:lnSpc>
                <a:spcPct val="100000"/>
              </a:lnSpc>
              <a:spcBef>
                <a:spcPts val="0"/>
              </a:spcBef>
              <a:buNone/>
            </a:pPr>
            <a:r>
              <a:rPr lang="en-US" altLang="en-US" sz="3600" dirty="0">
                <a:solidFill>
                  <a:schemeClr val="bg1"/>
                </a:solidFill>
                <a:latin typeface="Arial Narrow" panose="020B0606020202030204" pitchFamily="34" charset="0"/>
                <a:cs typeface="Arial" panose="020B0604020202020204" pitchFamily="34" charset="0"/>
              </a:rPr>
              <a:t>club culture</a:t>
            </a: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p:txBody>
      </p:sp>
      <p:sp>
        <p:nvSpPr>
          <p:cNvPr id="5" name="Subtitle 22">
            <a:extLst>
              <a:ext uri="{FF2B5EF4-FFF2-40B4-BE49-F238E27FC236}">
                <a16:creationId xmlns:a16="http://schemas.microsoft.com/office/drawing/2014/main" id="{0FAD3376-93B7-4CB2-B329-309B08BE0BD0}"/>
              </a:ext>
            </a:extLst>
          </p:cNvPr>
          <p:cNvSpPr txBox="1">
            <a:spLocks/>
          </p:cNvSpPr>
          <p:nvPr/>
        </p:nvSpPr>
        <p:spPr>
          <a:xfrm>
            <a:off x="2010342" y="3754416"/>
            <a:ext cx="4734839" cy="7132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altLang="en-US" sz="3600" dirty="0">
                <a:latin typeface="Arial Narrow" panose="020B0606020202030204" pitchFamily="34" charset="0"/>
                <a:cs typeface="Arial" panose="020B0604020202020204" pitchFamily="34" charset="0"/>
              </a:rPr>
              <a:t>Unmet expectations</a:t>
            </a: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p:txBody>
      </p:sp>
      <p:sp>
        <p:nvSpPr>
          <p:cNvPr id="6" name="Subtitle 22">
            <a:extLst>
              <a:ext uri="{FF2B5EF4-FFF2-40B4-BE49-F238E27FC236}">
                <a16:creationId xmlns:a16="http://schemas.microsoft.com/office/drawing/2014/main" id="{DD3AED5C-33AD-4331-9025-8AF3D7E957EE}"/>
              </a:ext>
            </a:extLst>
          </p:cNvPr>
          <p:cNvSpPr txBox="1">
            <a:spLocks/>
          </p:cNvSpPr>
          <p:nvPr/>
        </p:nvSpPr>
        <p:spPr>
          <a:xfrm>
            <a:off x="2010342" y="5265655"/>
            <a:ext cx="6397388" cy="197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altLang="en-US" sz="3600" dirty="0">
                <a:latin typeface="Arial Narrow" panose="020B0606020202030204" pitchFamily="34" charset="0"/>
                <a:cs typeface="Arial" panose="020B0604020202020204" pitchFamily="34" charset="0"/>
              </a:rPr>
              <a:t>Financial &amp; </a:t>
            </a:r>
          </a:p>
          <a:p>
            <a:pPr>
              <a:lnSpc>
                <a:spcPct val="100000"/>
              </a:lnSpc>
              <a:spcBef>
                <a:spcPts val="0"/>
              </a:spcBef>
            </a:pPr>
            <a:r>
              <a:rPr lang="en-US" altLang="en-US" sz="3600" dirty="0">
                <a:latin typeface="Arial Narrow" panose="020B0606020202030204" pitchFamily="34" charset="0"/>
                <a:cs typeface="Arial" panose="020B0604020202020204" pitchFamily="34" charset="0"/>
              </a:rPr>
              <a:t>time commitments </a:t>
            </a:r>
          </a:p>
        </p:txBody>
      </p:sp>
      <p:pic>
        <p:nvPicPr>
          <p:cNvPr id="8" name="Graphic 7" descr="Venn diagram">
            <a:extLst>
              <a:ext uri="{FF2B5EF4-FFF2-40B4-BE49-F238E27FC236}">
                <a16:creationId xmlns:a16="http://schemas.microsoft.com/office/drawing/2014/main" id="{DC6593F2-E7CE-4519-9C07-1D7D36C4AF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417" y="1552002"/>
            <a:ext cx="1626920" cy="1626920"/>
          </a:xfrm>
          <a:prstGeom prst="rect">
            <a:avLst/>
          </a:prstGeom>
        </p:spPr>
      </p:pic>
      <p:pic>
        <p:nvPicPr>
          <p:cNvPr id="10" name="Graphic 9" descr="Thumbs up sign">
            <a:extLst>
              <a:ext uri="{FF2B5EF4-FFF2-40B4-BE49-F238E27FC236}">
                <a16:creationId xmlns:a16="http://schemas.microsoft.com/office/drawing/2014/main" id="{2D1DE412-60C6-4D8A-B546-2C23C4E215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435598" y="3679079"/>
            <a:ext cx="1142557" cy="1142557"/>
          </a:xfrm>
          <a:prstGeom prst="rect">
            <a:avLst/>
          </a:prstGeom>
        </p:spPr>
      </p:pic>
      <p:pic>
        <p:nvPicPr>
          <p:cNvPr id="12" name="Graphic 11" descr="Hourglass">
            <a:extLst>
              <a:ext uri="{FF2B5EF4-FFF2-40B4-BE49-F238E27FC236}">
                <a16:creationId xmlns:a16="http://schemas.microsoft.com/office/drawing/2014/main" id="{7DE9DE59-68E9-49BD-9264-4725CB3046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5597" y="5265655"/>
            <a:ext cx="1142558" cy="1142558"/>
          </a:xfrm>
          <a:prstGeom prst="rect">
            <a:avLst/>
          </a:prstGeom>
        </p:spPr>
      </p:pic>
      <p:pic>
        <p:nvPicPr>
          <p:cNvPr id="13" name="Picture 2" descr="paper on wall">
            <a:extLst>
              <a:ext uri="{FF2B5EF4-FFF2-40B4-BE49-F238E27FC236}">
                <a16:creationId xmlns:a16="http://schemas.microsoft.com/office/drawing/2014/main" id="{64DE0F7A-CB67-4734-869B-D93ECDAF79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
            <a:extLst>
              <a:ext uri="{FF2B5EF4-FFF2-40B4-BE49-F238E27FC236}">
                <a16:creationId xmlns:a16="http://schemas.microsoft.com/office/drawing/2014/main" id="{C26EE3C5-6054-411D-9154-EF38D4668DBC}"/>
              </a:ext>
            </a:extLst>
          </p:cNvPr>
          <p:cNvSpPr txBox="1">
            <a:spLocks/>
          </p:cNvSpPr>
          <p:nvPr/>
        </p:nvSpPr>
        <p:spPr>
          <a:xfrm>
            <a:off x="332634" y="62185"/>
            <a:ext cx="6696464" cy="1135062"/>
          </a:xfrm>
          <a:prstGeom prst="rect">
            <a:avLst/>
          </a:prstGeom>
          <a:ln w="25400">
            <a:gradFill flip="none" rotWithShape="1">
              <a:gsLst>
                <a:gs pos="100000">
                  <a:srgbClr val="17458F">
                    <a:lumMod val="5000"/>
                    <a:lumOff val="95000"/>
                  </a:srgbClr>
                </a:gs>
                <a:gs pos="97000">
                  <a:sysClr val="window" lastClr="FFFFFF">
                    <a:alpha val="0"/>
                  </a:sys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all" spc="0" normalizeH="0" baseline="0" noProof="0" dirty="0">
                <a:ln>
                  <a:noFill/>
                </a:ln>
                <a:solidFill>
                  <a:sysClr val="window" lastClr="FFFFFF"/>
                </a:solidFill>
                <a:effectLst/>
                <a:uLnTx/>
                <a:uFillTx/>
                <a:latin typeface="Arial Narrow" panose="020B0606020202030204" pitchFamily="34" charset="0"/>
              </a:rPr>
              <a:t>WHY MEMBERS LEAVE</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458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D86EC-CA8D-4A02-948E-ED281374D715}"/>
              </a:ext>
            </a:extLst>
          </p:cNvPr>
          <p:cNvSpPr/>
          <p:nvPr/>
        </p:nvSpPr>
        <p:spPr>
          <a:xfrm>
            <a:off x="426720" y="1337995"/>
            <a:ext cx="6096000" cy="3785652"/>
          </a:xfrm>
          <a:prstGeom prst="rect">
            <a:avLst/>
          </a:prstGeom>
        </p:spPr>
        <p:txBody>
          <a:bodyPr>
            <a:spAutoFit/>
          </a:bodyPr>
          <a:lstStyle/>
          <a:p>
            <a:r>
              <a:rPr lang="en-US" sz="6000" b="1" dirty="0">
                <a:solidFill>
                  <a:schemeClr val="bg1"/>
                </a:solidFill>
                <a:latin typeface="Arial Narrow" panose="020B0606020202030204" pitchFamily="34" charset="0"/>
                <a:cs typeface="Arial" panose="020B0604020202020204" pitchFamily="34" charset="0"/>
              </a:rPr>
              <a:t>HOW DO WE ENSURE A POSITIVE EXPERIENCE?</a:t>
            </a:r>
          </a:p>
        </p:txBody>
      </p:sp>
      <p:cxnSp>
        <p:nvCxnSpPr>
          <p:cNvPr id="3" name="Straight Connector 2">
            <a:extLst>
              <a:ext uri="{FF2B5EF4-FFF2-40B4-BE49-F238E27FC236}">
                <a16:creationId xmlns:a16="http://schemas.microsoft.com/office/drawing/2014/main" id="{4F8E1B91-5F0D-44F2-969C-5317EC1EEB1D}"/>
              </a:ext>
            </a:extLst>
          </p:cNvPr>
          <p:cNvCxnSpPr>
            <a:cxnSpLocks/>
          </p:cNvCxnSpPr>
          <p:nvPr/>
        </p:nvCxnSpPr>
        <p:spPr>
          <a:xfrm flipH="1" flipV="1">
            <a:off x="5730240" y="264160"/>
            <a:ext cx="1" cy="6383744"/>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27094ED-D5EB-4EB7-AC30-9BFE11B23ECD}"/>
              </a:ext>
            </a:extLst>
          </p:cNvPr>
          <p:cNvSpPr txBox="1"/>
          <p:nvPr/>
        </p:nvSpPr>
        <p:spPr>
          <a:xfrm>
            <a:off x="8229600" y="-548699"/>
            <a:ext cx="6319520" cy="422656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209F577E-E7C3-4142-A2F5-C6737E6B3570}"/>
              </a:ext>
            </a:extLst>
          </p:cNvPr>
          <p:cNvSpPr txBox="1"/>
          <p:nvPr/>
        </p:nvSpPr>
        <p:spPr>
          <a:xfrm>
            <a:off x="7421861" y="16261"/>
            <a:ext cx="4224057" cy="1015663"/>
          </a:xfrm>
          <a:prstGeom prst="rect">
            <a:avLst/>
          </a:prstGeom>
          <a:noFill/>
        </p:spPr>
        <p:txBody>
          <a:bodyPr wrap="square" rtlCol="0">
            <a:spAutoFit/>
          </a:bodyPr>
          <a:lstStyle/>
          <a:p>
            <a:r>
              <a:rPr lang="en-US" sz="6000" b="1" dirty="0">
                <a:solidFill>
                  <a:schemeClr val="bg1"/>
                </a:solidFill>
                <a:latin typeface="Arial Narrow" panose="020B0606020202030204" pitchFamily="34" charset="0"/>
              </a:rPr>
              <a:t>ASSESS</a:t>
            </a:r>
          </a:p>
        </p:txBody>
      </p:sp>
      <p:pic>
        <p:nvPicPr>
          <p:cNvPr id="8" name="Graphic 7" descr="Checkmark">
            <a:extLst>
              <a:ext uri="{FF2B5EF4-FFF2-40B4-BE49-F238E27FC236}">
                <a16:creationId xmlns:a16="http://schemas.microsoft.com/office/drawing/2014/main" id="{04B164F4-09F9-425B-A242-3496BFE41A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2279" y="1131460"/>
            <a:ext cx="729966" cy="729966"/>
          </a:xfrm>
          <a:prstGeom prst="rect">
            <a:avLst/>
          </a:prstGeom>
        </p:spPr>
      </p:pic>
      <p:sp>
        <p:nvSpPr>
          <p:cNvPr id="9" name="TextBox 8">
            <a:extLst>
              <a:ext uri="{FF2B5EF4-FFF2-40B4-BE49-F238E27FC236}">
                <a16:creationId xmlns:a16="http://schemas.microsoft.com/office/drawing/2014/main" id="{AB304238-6364-436C-89A3-B814939D3135}"/>
              </a:ext>
            </a:extLst>
          </p:cNvPr>
          <p:cNvSpPr txBox="1"/>
          <p:nvPr/>
        </p:nvSpPr>
        <p:spPr>
          <a:xfrm>
            <a:off x="7844657" y="1171264"/>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Survey members</a:t>
            </a:r>
          </a:p>
        </p:txBody>
      </p:sp>
      <p:sp>
        <p:nvSpPr>
          <p:cNvPr id="14" name="TextBox 13">
            <a:extLst>
              <a:ext uri="{FF2B5EF4-FFF2-40B4-BE49-F238E27FC236}">
                <a16:creationId xmlns:a16="http://schemas.microsoft.com/office/drawing/2014/main" id="{BC1FB677-CA96-4EAC-A52E-E63F3FFA2970}"/>
              </a:ext>
            </a:extLst>
          </p:cNvPr>
          <p:cNvSpPr txBox="1"/>
          <p:nvPr/>
        </p:nvSpPr>
        <p:spPr>
          <a:xfrm>
            <a:off x="7844657" y="2011357"/>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Club Health Check</a:t>
            </a:r>
          </a:p>
        </p:txBody>
      </p:sp>
      <p:pic>
        <p:nvPicPr>
          <p:cNvPr id="16" name="Graphic 15" descr="Checkmark">
            <a:extLst>
              <a:ext uri="{FF2B5EF4-FFF2-40B4-BE49-F238E27FC236}">
                <a16:creationId xmlns:a16="http://schemas.microsoft.com/office/drawing/2014/main" id="{4B32AF31-081B-4667-A3A2-5AA01B5F5E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2279" y="1907984"/>
            <a:ext cx="729966" cy="729966"/>
          </a:xfrm>
          <a:prstGeom prst="rect">
            <a:avLst/>
          </a:prstGeom>
        </p:spPr>
      </p:pic>
      <p:pic>
        <p:nvPicPr>
          <p:cNvPr id="17" name="Graphic 16" descr="Checkmark">
            <a:extLst>
              <a:ext uri="{FF2B5EF4-FFF2-40B4-BE49-F238E27FC236}">
                <a16:creationId xmlns:a16="http://schemas.microsoft.com/office/drawing/2014/main" id="{68D93ED8-2169-4B95-ADF5-C133D5812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7526" y="2818116"/>
            <a:ext cx="729966" cy="729966"/>
          </a:xfrm>
          <a:prstGeom prst="rect">
            <a:avLst/>
          </a:prstGeom>
        </p:spPr>
      </p:pic>
      <p:sp>
        <p:nvSpPr>
          <p:cNvPr id="18" name="TextBox 17">
            <a:extLst>
              <a:ext uri="{FF2B5EF4-FFF2-40B4-BE49-F238E27FC236}">
                <a16:creationId xmlns:a16="http://schemas.microsoft.com/office/drawing/2014/main" id="{8560320A-5935-4FAC-AFD3-3AB1ADC36BCB}"/>
              </a:ext>
            </a:extLst>
          </p:cNvPr>
          <p:cNvSpPr txBox="1"/>
          <p:nvPr/>
        </p:nvSpPr>
        <p:spPr>
          <a:xfrm>
            <a:off x="7844657" y="2932123"/>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Review trends</a:t>
            </a:r>
          </a:p>
        </p:txBody>
      </p:sp>
      <p:pic>
        <p:nvPicPr>
          <p:cNvPr id="19" name="Graphic 18" descr="Checkmark">
            <a:extLst>
              <a:ext uri="{FF2B5EF4-FFF2-40B4-BE49-F238E27FC236}">
                <a16:creationId xmlns:a16="http://schemas.microsoft.com/office/drawing/2014/main" id="{EDDA30AB-75A0-454E-BCFD-B028D0C84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2439" y="3728248"/>
            <a:ext cx="729966" cy="729966"/>
          </a:xfrm>
          <a:prstGeom prst="rect">
            <a:avLst/>
          </a:prstGeom>
        </p:spPr>
      </p:pic>
      <p:sp>
        <p:nvSpPr>
          <p:cNvPr id="20" name="TextBox 19">
            <a:extLst>
              <a:ext uri="{FF2B5EF4-FFF2-40B4-BE49-F238E27FC236}">
                <a16:creationId xmlns:a16="http://schemas.microsoft.com/office/drawing/2014/main" id="{0C6207C7-25FD-43A1-A745-8803A20FFFDD}"/>
              </a:ext>
            </a:extLst>
          </p:cNvPr>
          <p:cNvSpPr txBox="1"/>
          <p:nvPr/>
        </p:nvSpPr>
        <p:spPr>
          <a:xfrm>
            <a:off x="7835634" y="3876933"/>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Identify who’s missing</a:t>
            </a:r>
          </a:p>
        </p:txBody>
      </p:sp>
      <p:pic>
        <p:nvPicPr>
          <p:cNvPr id="26" name="Graphic 25" descr="Checkmark">
            <a:extLst>
              <a:ext uri="{FF2B5EF4-FFF2-40B4-BE49-F238E27FC236}">
                <a16:creationId xmlns:a16="http://schemas.microsoft.com/office/drawing/2014/main" id="{9C13E4E7-31A2-42E7-B910-6CA034F41A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7526" y="4718761"/>
            <a:ext cx="729966" cy="729966"/>
          </a:xfrm>
          <a:prstGeom prst="rect">
            <a:avLst/>
          </a:prstGeom>
        </p:spPr>
      </p:pic>
      <p:sp>
        <p:nvSpPr>
          <p:cNvPr id="28" name="TextBox 27">
            <a:extLst>
              <a:ext uri="{FF2B5EF4-FFF2-40B4-BE49-F238E27FC236}">
                <a16:creationId xmlns:a16="http://schemas.microsoft.com/office/drawing/2014/main" id="{06562C14-6CB5-45EA-BEB0-C5FCD3E97284}"/>
              </a:ext>
            </a:extLst>
          </p:cNvPr>
          <p:cNvSpPr txBox="1"/>
          <p:nvPr/>
        </p:nvSpPr>
        <p:spPr>
          <a:xfrm>
            <a:off x="7814936" y="4797699"/>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Check culture</a:t>
            </a:r>
          </a:p>
        </p:txBody>
      </p:sp>
      <p:sp>
        <p:nvSpPr>
          <p:cNvPr id="29" name="TextBox 28">
            <a:extLst>
              <a:ext uri="{FF2B5EF4-FFF2-40B4-BE49-F238E27FC236}">
                <a16:creationId xmlns:a16="http://schemas.microsoft.com/office/drawing/2014/main" id="{AFC14FD5-1C1B-455C-8DDE-EECA077A8E41}"/>
              </a:ext>
            </a:extLst>
          </p:cNvPr>
          <p:cNvSpPr txBox="1"/>
          <p:nvPr/>
        </p:nvSpPr>
        <p:spPr>
          <a:xfrm>
            <a:off x="7814934" y="5598700"/>
            <a:ext cx="3945337"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Get non-member feedback</a:t>
            </a:r>
          </a:p>
        </p:txBody>
      </p:sp>
      <p:pic>
        <p:nvPicPr>
          <p:cNvPr id="30" name="Graphic 29" descr="Checkmark">
            <a:extLst>
              <a:ext uri="{FF2B5EF4-FFF2-40B4-BE49-F238E27FC236}">
                <a16:creationId xmlns:a16="http://schemas.microsoft.com/office/drawing/2014/main" id="{293E29CC-1FED-46AE-90CD-E2732F2BB6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7526" y="5495327"/>
            <a:ext cx="729966" cy="729966"/>
          </a:xfrm>
          <a:prstGeom prst="rect">
            <a:avLst/>
          </a:prstGeom>
        </p:spPr>
      </p:pic>
    </p:spTree>
    <p:extLst>
      <p:ext uri="{BB962C8B-B14F-4D97-AF65-F5344CB8AC3E}">
        <p14:creationId xmlns:p14="http://schemas.microsoft.com/office/powerpoint/2010/main" val="151457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36BD2-FA58-414C-B3C6-A9AEDFE54F76}"/>
              </a:ext>
            </a:extLst>
          </p:cNvPr>
          <p:cNvSpPr/>
          <p:nvPr/>
        </p:nvSpPr>
        <p:spPr>
          <a:xfrm>
            <a:off x="6562469" y="1348662"/>
            <a:ext cx="5243451" cy="3785652"/>
          </a:xfrm>
          <a:prstGeom prst="rect">
            <a:avLst/>
          </a:prstGeom>
        </p:spPr>
        <p:txBody>
          <a:bodyPr wrap="square">
            <a:spAutoFit/>
          </a:bodyPr>
          <a:lstStyle/>
          <a:p>
            <a:r>
              <a:rPr lang="en-US" sz="6000" b="1" dirty="0">
                <a:solidFill>
                  <a:schemeClr val="bg1"/>
                </a:solidFill>
                <a:latin typeface="Arial Narrow" panose="020B0606020202030204" pitchFamily="34" charset="0"/>
                <a:cs typeface="Arial" panose="020B0604020202020204" pitchFamily="34" charset="0"/>
              </a:rPr>
              <a:t>HOW DO WE ENSURE A POSITIVE EXPERIENCE?</a:t>
            </a:r>
          </a:p>
        </p:txBody>
      </p:sp>
      <p:cxnSp>
        <p:nvCxnSpPr>
          <p:cNvPr id="3" name="Straight Connector 2">
            <a:extLst>
              <a:ext uri="{FF2B5EF4-FFF2-40B4-BE49-F238E27FC236}">
                <a16:creationId xmlns:a16="http://schemas.microsoft.com/office/drawing/2014/main" id="{EFB1A03E-AED1-40B9-AF37-B44E3F8E511D}"/>
              </a:ext>
            </a:extLst>
          </p:cNvPr>
          <p:cNvCxnSpPr>
            <a:cxnSpLocks/>
          </p:cNvCxnSpPr>
          <p:nvPr/>
        </p:nvCxnSpPr>
        <p:spPr>
          <a:xfrm flipH="1" flipV="1">
            <a:off x="5897087" y="264160"/>
            <a:ext cx="1" cy="6134883"/>
          </a:xfrm>
          <a:prstGeom prst="line">
            <a:avLst/>
          </a:prstGeom>
          <a:ln w="47625">
            <a:gradFill>
              <a:gsLst>
                <a:gs pos="0">
                  <a:srgbClr val="F7A81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7668719-37F0-4B43-96EA-D6E34F3FB4F4}"/>
              </a:ext>
            </a:extLst>
          </p:cNvPr>
          <p:cNvSpPr/>
          <p:nvPr/>
        </p:nvSpPr>
        <p:spPr>
          <a:xfrm>
            <a:off x="2092674" y="552154"/>
            <a:ext cx="1901483" cy="1015663"/>
          </a:xfrm>
          <a:prstGeom prst="rect">
            <a:avLst/>
          </a:prstGeom>
        </p:spPr>
        <p:txBody>
          <a:bodyPr wrap="none">
            <a:spAutoFit/>
          </a:bodyPr>
          <a:lstStyle/>
          <a:p>
            <a:r>
              <a:rPr lang="en-US" sz="6000" b="1" dirty="0">
                <a:solidFill>
                  <a:schemeClr val="bg1"/>
                </a:solidFill>
                <a:latin typeface="Arial Narrow" panose="020B0606020202030204" pitchFamily="34" charset="0"/>
              </a:rPr>
              <a:t>PLAN</a:t>
            </a:r>
          </a:p>
        </p:txBody>
      </p:sp>
      <p:pic>
        <p:nvPicPr>
          <p:cNvPr id="6" name="Graphic 5" descr="Checkmark">
            <a:extLst>
              <a:ext uri="{FF2B5EF4-FFF2-40B4-BE49-F238E27FC236}">
                <a16:creationId xmlns:a16="http://schemas.microsoft.com/office/drawing/2014/main" id="{1C6E1781-5B46-470B-A3F4-966763AA5F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319" y="2056676"/>
            <a:ext cx="729966" cy="729966"/>
          </a:xfrm>
          <a:prstGeom prst="rect">
            <a:avLst/>
          </a:prstGeom>
        </p:spPr>
      </p:pic>
      <p:pic>
        <p:nvPicPr>
          <p:cNvPr id="7" name="Graphic 6" descr="Checkmark">
            <a:extLst>
              <a:ext uri="{FF2B5EF4-FFF2-40B4-BE49-F238E27FC236}">
                <a16:creationId xmlns:a16="http://schemas.microsoft.com/office/drawing/2014/main" id="{5954DEF3-5749-431A-9268-81840E985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319" y="2833200"/>
            <a:ext cx="729966" cy="729966"/>
          </a:xfrm>
          <a:prstGeom prst="rect">
            <a:avLst/>
          </a:prstGeom>
        </p:spPr>
      </p:pic>
      <p:pic>
        <p:nvPicPr>
          <p:cNvPr id="8" name="Graphic 7" descr="Checkmark">
            <a:extLst>
              <a:ext uri="{FF2B5EF4-FFF2-40B4-BE49-F238E27FC236}">
                <a16:creationId xmlns:a16="http://schemas.microsoft.com/office/drawing/2014/main" id="{9957C38D-D655-41F0-833D-BF0921A0B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566" y="3702692"/>
            <a:ext cx="729966" cy="729966"/>
          </a:xfrm>
          <a:prstGeom prst="rect">
            <a:avLst/>
          </a:prstGeom>
        </p:spPr>
      </p:pic>
      <p:pic>
        <p:nvPicPr>
          <p:cNvPr id="9" name="Graphic 8" descr="Checkmark">
            <a:extLst>
              <a:ext uri="{FF2B5EF4-FFF2-40B4-BE49-F238E27FC236}">
                <a16:creationId xmlns:a16="http://schemas.microsoft.com/office/drawing/2014/main" id="{584DAE3C-0B9D-4940-821C-A5A9513501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479" y="4592504"/>
            <a:ext cx="729966" cy="729966"/>
          </a:xfrm>
          <a:prstGeom prst="rect">
            <a:avLst/>
          </a:prstGeom>
        </p:spPr>
      </p:pic>
      <p:sp>
        <p:nvSpPr>
          <p:cNvPr id="10" name="TextBox 9">
            <a:extLst>
              <a:ext uri="{FF2B5EF4-FFF2-40B4-BE49-F238E27FC236}">
                <a16:creationId xmlns:a16="http://schemas.microsoft.com/office/drawing/2014/main" id="{65D358D7-46D5-42F4-8F3A-7533BB5C304E}"/>
              </a:ext>
            </a:extLst>
          </p:cNvPr>
          <p:cNvSpPr txBox="1"/>
          <p:nvPr/>
        </p:nvSpPr>
        <p:spPr>
          <a:xfrm>
            <a:off x="1680524" y="2979878"/>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Create a vision</a:t>
            </a:r>
          </a:p>
        </p:txBody>
      </p:sp>
      <p:sp>
        <p:nvSpPr>
          <p:cNvPr id="11" name="TextBox 10">
            <a:extLst>
              <a:ext uri="{FF2B5EF4-FFF2-40B4-BE49-F238E27FC236}">
                <a16:creationId xmlns:a16="http://schemas.microsoft.com/office/drawing/2014/main" id="{885E276B-D5B2-41AB-B48B-B9FA3ACCEA2D}"/>
              </a:ext>
            </a:extLst>
          </p:cNvPr>
          <p:cNvSpPr txBox="1"/>
          <p:nvPr/>
        </p:nvSpPr>
        <p:spPr>
          <a:xfrm>
            <a:off x="1680524" y="3802098"/>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Set goals</a:t>
            </a:r>
          </a:p>
        </p:txBody>
      </p:sp>
      <p:sp>
        <p:nvSpPr>
          <p:cNvPr id="13" name="TextBox 12">
            <a:extLst>
              <a:ext uri="{FF2B5EF4-FFF2-40B4-BE49-F238E27FC236}">
                <a16:creationId xmlns:a16="http://schemas.microsoft.com/office/drawing/2014/main" id="{6F573F2A-75F9-4831-8715-E5F7396080B4}"/>
              </a:ext>
            </a:extLst>
          </p:cNvPr>
          <p:cNvSpPr txBox="1"/>
          <p:nvPr/>
        </p:nvSpPr>
        <p:spPr>
          <a:xfrm>
            <a:off x="1680524" y="4695877"/>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Be accountable</a:t>
            </a:r>
          </a:p>
        </p:txBody>
      </p:sp>
      <p:sp>
        <p:nvSpPr>
          <p:cNvPr id="16" name="TextBox 15">
            <a:extLst>
              <a:ext uri="{FF2B5EF4-FFF2-40B4-BE49-F238E27FC236}">
                <a16:creationId xmlns:a16="http://schemas.microsoft.com/office/drawing/2014/main" id="{BD74C15B-BEAC-4BE7-9749-4697D5F2CE71}"/>
              </a:ext>
            </a:extLst>
          </p:cNvPr>
          <p:cNvSpPr txBox="1"/>
          <p:nvPr/>
        </p:nvSpPr>
        <p:spPr>
          <a:xfrm>
            <a:off x="1646598" y="2121879"/>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Build a team</a:t>
            </a:r>
          </a:p>
        </p:txBody>
      </p:sp>
    </p:spTree>
    <p:extLst>
      <p:ext uri="{BB962C8B-B14F-4D97-AF65-F5344CB8AC3E}">
        <p14:creationId xmlns:p14="http://schemas.microsoft.com/office/powerpoint/2010/main" val="288582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4E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36BD2-FA58-414C-B3C6-A9AEDFE54F76}"/>
              </a:ext>
            </a:extLst>
          </p:cNvPr>
          <p:cNvSpPr/>
          <p:nvPr/>
        </p:nvSpPr>
        <p:spPr>
          <a:xfrm>
            <a:off x="6562469" y="1348662"/>
            <a:ext cx="5243451" cy="3785652"/>
          </a:xfrm>
          <a:prstGeom prst="rect">
            <a:avLst/>
          </a:prstGeom>
        </p:spPr>
        <p:txBody>
          <a:bodyPr wrap="square">
            <a:spAutoFit/>
          </a:bodyPr>
          <a:lstStyle/>
          <a:p>
            <a:r>
              <a:rPr lang="en-US" sz="6000" b="1" dirty="0">
                <a:solidFill>
                  <a:schemeClr val="bg1"/>
                </a:solidFill>
                <a:latin typeface="Arial Narrow" panose="020B0606020202030204" pitchFamily="34" charset="0"/>
                <a:cs typeface="Arial" panose="020B0604020202020204" pitchFamily="34" charset="0"/>
              </a:rPr>
              <a:t>HOW DO WE ENSURE A POSITIVE EXPERIENCE?</a:t>
            </a:r>
          </a:p>
        </p:txBody>
      </p:sp>
      <p:cxnSp>
        <p:nvCxnSpPr>
          <p:cNvPr id="3" name="Straight Connector 2">
            <a:extLst>
              <a:ext uri="{FF2B5EF4-FFF2-40B4-BE49-F238E27FC236}">
                <a16:creationId xmlns:a16="http://schemas.microsoft.com/office/drawing/2014/main" id="{EFB1A03E-AED1-40B9-AF37-B44E3F8E511D}"/>
              </a:ext>
            </a:extLst>
          </p:cNvPr>
          <p:cNvCxnSpPr>
            <a:cxnSpLocks/>
          </p:cNvCxnSpPr>
          <p:nvPr/>
        </p:nvCxnSpPr>
        <p:spPr>
          <a:xfrm flipH="1" flipV="1">
            <a:off x="5897087" y="264160"/>
            <a:ext cx="1" cy="6134883"/>
          </a:xfrm>
          <a:prstGeom prst="line">
            <a:avLst/>
          </a:prstGeom>
          <a:ln w="47625">
            <a:gradFill>
              <a:gsLst>
                <a:gs pos="0">
                  <a:srgbClr val="F7A81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7668719-37F0-4B43-96EA-D6E34F3FB4F4}"/>
              </a:ext>
            </a:extLst>
          </p:cNvPr>
          <p:cNvSpPr/>
          <p:nvPr/>
        </p:nvSpPr>
        <p:spPr>
          <a:xfrm>
            <a:off x="1487573" y="635502"/>
            <a:ext cx="2919389" cy="1015663"/>
          </a:xfrm>
          <a:prstGeom prst="rect">
            <a:avLst/>
          </a:prstGeom>
        </p:spPr>
        <p:txBody>
          <a:bodyPr wrap="none">
            <a:spAutoFit/>
          </a:bodyPr>
          <a:lstStyle/>
          <a:p>
            <a:r>
              <a:rPr lang="en-US" sz="6000" b="1" dirty="0">
                <a:solidFill>
                  <a:schemeClr val="bg1"/>
                </a:solidFill>
                <a:latin typeface="Arial Narrow" panose="020B0606020202030204" pitchFamily="34" charset="0"/>
              </a:rPr>
              <a:t>DELIVER</a:t>
            </a:r>
          </a:p>
        </p:txBody>
      </p:sp>
      <p:pic>
        <p:nvPicPr>
          <p:cNvPr id="6" name="Graphic 5" descr="Checkmark">
            <a:extLst>
              <a:ext uri="{FF2B5EF4-FFF2-40B4-BE49-F238E27FC236}">
                <a16:creationId xmlns:a16="http://schemas.microsoft.com/office/drawing/2014/main" id="{1C6E1781-5B46-470B-A3F4-966763AA5F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607" y="2044414"/>
            <a:ext cx="729966" cy="729966"/>
          </a:xfrm>
          <a:prstGeom prst="rect">
            <a:avLst/>
          </a:prstGeom>
        </p:spPr>
      </p:pic>
      <p:pic>
        <p:nvPicPr>
          <p:cNvPr id="7" name="Graphic 6" descr="Checkmark">
            <a:extLst>
              <a:ext uri="{FF2B5EF4-FFF2-40B4-BE49-F238E27FC236}">
                <a16:creationId xmlns:a16="http://schemas.microsoft.com/office/drawing/2014/main" id="{5954DEF3-5749-431A-9268-81840E985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607" y="2820938"/>
            <a:ext cx="729966" cy="729966"/>
          </a:xfrm>
          <a:prstGeom prst="rect">
            <a:avLst/>
          </a:prstGeom>
        </p:spPr>
      </p:pic>
      <p:pic>
        <p:nvPicPr>
          <p:cNvPr id="8" name="Graphic 7" descr="Checkmark">
            <a:extLst>
              <a:ext uri="{FF2B5EF4-FFF2-40B4-BE49-F238E27FC236}">
                <a16:creationId xmlns:a16="http://schemas.microsoft.com/office/drawing/2014/main" id="{9957C38D-D655-41F0-833D-BF0921A0B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854" y="3690430"/>
            <a:ext cx="729966" cy="729966"/>
          </a:xfrm>
          <a:prstGeom prst="rect">
            <a:avLst/>
          </a:prstGeom>
        </p:spPr>
      </p:pic>
      <p:pic>
        <p:nvPicPr>
          <p:cNvPr id="9" name="Graphic 8" descr="Checkmark">
            <a:extLst>
              <a:ext uri="{FF2B5EF4-FFF2-40B4-BE49-F238E27FC236}">
                <a16:creationId xmlns:a16="http://schemas.microsoft.com/office/drawing/2014/main" id="{584DAE3C-0B9D-4940-821C-A5A9513501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767" y="4580242"/>
            <a:ext cx="729966" cy="729966"/>
          </a:xfrm>
          <a:prstGeom prst="rect">
            <a:avLst/>
          </a:prstGeom>
        </p:spPr>
      </p:pic>
      <p:sp>
        <p:nvSpPr>
          <p:cNvPr id="10" name="TextBox 9">
            <a:extLst>
              <a:ext uri="{FF2B5EF4-FFF2-40B4-BE49-F238E27FC236}">
                <a16:creationId xmlns:a16="http://schemas.microsoft.com/office/drawing/2014/main" id="{65D358D7-46D5-42F4-8F3A-7533BB5C304E}"/>
              </a:ext>
            </a:extLst>
          </p:cNvPr>
          <p:cNvSpPr txBox="1"/>
          <p:nvPr/>
        </p:nvSpPr>
        <p:spPr>
          <a:xfrm>
            <a:off x="1692812" y="2967616"/>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Offer opportunities</a:t>
            </a:r>
          </a:p>
        </p:txBody>
      </p:sp>
      <p:sp>
        <p:nvSpPr>
          <p:cNvPr id="11" name="TextBox 10">
            <a:extLst>
              <a:ext uri="{FF2B5EF4-FFF2-40B4-BE49-F238E27FC236}">
                <a16:creationId xmlns:a16="http://schemas.microsoft.com/office/drawing/2014/main" id="{885E276B-D5B2-41AB-B48B-B9FA3ACCEA2D}"/>
              </a:ext>
            </a:extLst>
          </p:cNvPr>
          <p:cNvSpPr txBox="1"/>
          <p:nvPr/>
        </p:nvSpPr>
        <p:spPr>
          <a:xfrm>
            <a:off x="1692812" y="3789836"/>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Check in with members</a:t>
            </a:r>
          </a:p>
        </p:txBody>
      </p:sp>
      <p:sp>
        <p:nvSpPr>
          <p:cNvPr id="12" name="TextBox 11">
            <a:extLst>
              <a:ext uri="{FF2B5EF4-FFF2-40B4-BE49-F238E27FC236}">
                <a16:creationId xmlns:a16="http://schemas.microsoft.com/office/drawing/2014/main" id="{ADED4406-C1E9-4C4E-9BC1-78CE48A21203}"/>
              </a:ext>
            </a:extLst>
          </p:cNvPr>
          <p:cNvSpPr txBox="1"/>
          <p:nvPr/>
        </p:nvSpPr>
        <p:spPr>
          <a:xfrm>
            <a:off x="1658886" y="4683615"/>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Engage community</a:t>
            </a:r>
          </a:p>
        </p:txBody>
      </p:sp>
      <p:sp>
        <p:nvSpPr>
          <p:cNvPr id="16" name="TextBox 15">
            <a:extLst>
              <a:ext uri="{FF2B5EF4-FFF2-40B4-BE49-F238E27FC236}">
                <a16:creationId xmlns:a16="http://schemas.microsoft.com/office/drawing/2014/main" id="{BD74C15B-BEAC-4BE7-9749-4697D5F2CE71}"/>
              </a:ext>
            </a:extLst>
          </p:cNvPr>
          <p:cNvSpPr txBox="1"/>
          <p:nvPr/>
        </p:nvSpPr>
        <p:spPr>
          <a:xfrm>
            <a:off x="1658886" y="2109617"/>
            <a:ext cx="343790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Implement flexibility</a:t>
            </a:r>
          </a:p>
        </p:txBody>
      </p:sp>
    </p:spTree>
    <p:extLst>
      <p:ext uri="{BB962C8B-B14F-4D97-AF65-F5344CB8AC3E}">
        <p14:creationId xmlns:p14="http://schemas.microsoft.com/office/powerpoint/2010/main" val="37556270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6967</TotalTime>
  <Words>4331</Words>
  <Application>Microsoft Office PowerPoint</Application>
  <PresentationFormat>Widescreen</PresentationFormat>
  <Paragraphs>297</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inherit</vt:lpstr>
      <vt:lpstr>Open Sans</vt:lpstr>
      <vt:lpstr>Arial</vt:lpstr>
      <vt:lpstr>Arial Narrow</vt:lpstr>
      <vt:lpstr>Bauhaus 93</vt:lpstr>
      <vt:lpstr>Bodoni MT</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Rotary Club of clear creek 2000</vt:lpstr>
      <vt:lpstr>the Rotary Club of collierville</vt:lpstr>
      <vt:lpstr>PowerPoint Presentation</vt:lpstr>
      <vt:lpstr>the Rotary Club of redmond</vt:lpstr>
      <vt:lpstr>CLUB FLEXIBILITY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Emily Tucker</cp:lastModifiedBy>
  <cp:revision>189</cp:revision>
  <cp:lastPrinted>2019-12-04T20:41:25Z</cp:lastPrinted>
  <dcterms:created xsi:type="dcterms:W3CDTF">2019-11-18T03:22:22Z</dcterms:created>
  <dcterms:modified xsi:type="dcterms:W3CDTF">2022-03-29T22:04:33Z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